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9"/>
  </p:notesMasterIdLst>
  <p:sldIdLst>
    <p:sldId id="258" r:id="rId2"/>
    <p:sldId id="355" r:id="rId3"/>
    <p:sldId id="328" r:id="rId4"/>
    <p:sldId id="327" r:id="rId5"/>
    <p:sldId id="330" r:id="rId6"/>
    <p:sldId id="329" r:id="rId7"/>
    <p:sldId id="331" r:id="rId8"/>
    <p:sldId id="332" r:id="rId9"/>
    <p:sldId id="260" r:id="rId10"/>
    <p:sldId id="271" r:id="rId11"/>
    <p:sldId id="261" r:id="rId12"/>
    <p:sldId id="266" r:id="rId13"/>
    <p:sldId id="267" r:id="rId14"/>
    <p:sldId id="268" r:id="rId15"/>
    <p:sldId id="269" r:id="rId16"/>
    <p:sldId id="272" r:id="rId17"/>
    <p:sldId id="276" r:id="rId18"/>
    <p:sldId id="333" r:id="rId19"/>
    <p:sldId id="336" r:id="rId20"/>
    <p:sldId id="285" r:id="rId21"/>
    <p:sldId id="300" r:id="rId22"/>
    <p:sldId id="301" r:id="rId23"/>
    <p:sldId id="302" r:id="rId24"/>
    <p:sldId id="281" r:id="rId25"/>
    <p:sldId id="305" r:id="rId26"/>
    <p:sldId id="303" r:id="rId27"/>
    <p:sldId id="304" r:id="rId28"/>
    <p:sldId id="307" r:id="rId29"/>
    <p:sldId id="308" r:id="rId30"/>
    <p:sldId id="306" r:id="rId31"/>
    <p:sldId id="309" r:id="rId32"/>
    <p:sldId id="310" r:id="rId33"/>
    <p:sldId id="311" r:id="rId34"/>
    <p:sldId id="312" r:id="rId35"/>
    <p:sldId id="338" r:id="rId36"/>
    <p:sldId id="339" r:id="rId37"/>
    <p:sldId id="316" r:id="rId38"/>
    <p:sldId id="315" r:id="rId39"/>
    <p:sldId id="346" r:id="rId40"/>
    <p:sldId id="347" r:id="rId41"/>
    <p:sldId id="345" r:id="rId42"/>
    <p:sldId id="343" r:id="rId43"/>
    <p:sldId id="344" r:id="rId44"/>
    <p:sldId id="324" r:id="rId45"/>
    <p:sldId id="325" r:id="rId46"/>
    <p:sldId id="323" r:id="rId47"/>
    <p:sldId id="314" r:id="rId48"/>
    <p:sldId id="340" r:id="rId49"/>
    <p:sldId id="341" r:id="rId50"/>
    <p:sldId id="342" r:id="rId51"/>
    <p:sldId id="299" r:id="rId52"/>
    <p:sldId id="348" r:id="rId53"/>
    <p:sldId id="363" r:id="rId54"/>
    <p:sldId id="351" r:id="rId55"/>
    <p:sldId id="350" r:id="rId56"/>
    <p:sldId id="353" r:id="rId57"/>
    <p:sldId id="356" r:id="rId58"/>
    <p:sldId id="354" r:id="rId59"/>
    <p:sldId id="357" r:id="rId60"/>
    <p:sldId id="358" r:id="rId61"/>
    <p:sldId id="359" r:id="rId62"/>
    <p:sldId id="360" r:id="rId63"/>
    <p:sldId id="361" r:id="rId64"/>
    <p:sldId id="362" r:id="rId65"/>
    <p:sldId id="364" r:id="rId66"/>
    <p:sldId id="365" r:id="rId67"/>
    <p:sldId id="366" r:id="rId6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2" autoAdjust="0"/>
    <p:restoredTop sz="94660"/>
  </p:normalViewPr>
  <p:slideViewPr>
    <p:cSldViewPr snapToGrid="0">
      <p:cViewPr varScale="1">
        <p:scale>
          <a:sx n="65" d="100"/>
          <a:sy n="65" d="100"/>
        </p:scale>
        <p:origin x="681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8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0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75.png"/><Relationship Id="rId5" Type="http://schemas.openxmlformats.org/officeDocument/2006/relationships/image" Target="../media/image690.png"/><Relationship Id="rId10" Type="http://schemas.openxmlformats.org/officeDocument/2006/relationships/image" Target="../media/image74.png"/><Relationship Id="rId4" Type="http://schemas.openxmlformats.org/officeDocument/2006/relationships/image" Target="../media/image680.png"/><Relationship Id="rId9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vidia.com/content/events/geoInt2015/LBrown_DL.pdf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/research/very_deep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pdf/1409.1556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65.png"/><Relationship Id="rId4" Type="http://schemas.openxmlformats.org/officeDocument/2006/relationships/image" Target="../media/image5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Lecture 10 </a:t>
            </a:r>
            <a:br>
              <a:rPr lang="en-US" sz="6600" dirty="0"/>
            </a:br>
            <a:r>
              <a:rPr lang="en-US" sz="6600" dirty="0"/>
              <a:t>Convolutional and </a:t>
            </a:r>
            <a:br>
              <a:rPr lang="en-US" sz="6600" dirty="0"/>
            </a:br>
            <a:r>
              <a:rPr lang="en-US" sz="6600" dirty="0"/>
              <a:t>Deep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9123:  Introduction to machine learning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activation is a hard threshold: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Then, hidden unit divides input space into two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 spaces</a:t>
                </a:r>
              </a:p>
              <a:p>
                <a:r>
                  <a:rPr lang="en-US" dirty="0"/>
                  <a:t>Linearly separated</a:t>
                </a:r>
              </a:p>
              <a:p>
                <a:r>
                  <a:rPr lang="en-US" dirty="0"/>
                  <a:t>Each unit can learn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feature</a:t>
                </a:r>
              </a:p>
              <a:p>
                <a:pPr lvl="1"/>
                <a:r>
                  <a:rPr lang="en-US" dirty="0"/>
                  <a:t>Classifies its input by being in a half space</a:t>
                </a:r>
              </a:p>
              <a:p>
                <a:r>
                  <a:rPr lang="en-US" dirty="0"/>
                  <a:t>Shape of the feature defined by weight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lvl="1"/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056" y="1665126"/>
            <a:ext cx="3449266" cy="36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to a Feature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unit will output a large value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large.</a:t>
                </a:r>
              </a:p>
              <a:p>
                <a:r>
                  <a:rPr lang="en-US" dirty="0"/>
                  <a:t>When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large?</a:t>
                </a:r>
              </a:p>
              <a:p>
                <a:r>
                  <a:rPr lang="en-US" dirty="0"/>
                  <a:t>Recall: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Conclusion: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maximized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should be aligned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Say that unit is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tuned</a:t>
                </a:r>
                <a:r>
                  <a:rPr lang="en-US" dirty="0"/>
                  <a:t> to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feature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dirty="0"/>
              </a:p>
              <a:p>
                <a:pPr lvl="1"/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Image result for angle between two vect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506" y="2235055"/>
            <a:ext cx="155257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346793" y="2092392"/>
                <a:ext cx="36798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793" y="2092392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755096" y="3682601"/>
                <a:ext cx="41870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096" y="3682601"/>
                <a:ext cx="4187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28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a Nonlinear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19" y="1785818"/>
            <a:ext cx="6821927" cy="2989487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053431" y="1655632"/>
            <a:ext cx="3674378" cy="4329817"/>
          </a:xfrm>
        </p:spPr>
        <p:txBody>
          <a:bodyPr/>
          <a:lstStyle/>
          <a:p>
            <a:r>
              <a:rPr lang="en-US" dirty="0"/>
              <a:t>Nonlinear regions</a:t>
            </a:r>
          </a:p>
          <a:p>
            <a:r>
              <a:rPr lang="en-US" dirty="0"/>
              <a:t>Build from linear regions</a:t>
            </a:r>
          </a:p>
          <a:p>
            <a:endParaRPr lang="en-US" dirty="0"/>
          </a:p>
          <a:p>
            <a:r>
              <a:rPr lang="en-US" dirty="0"/>
              <a:t>Picture to left:</a:t>
            </a:r>
          </a:p>
          <a:p>
            <a:pPr lvl="1"/>
            <a:r>
              <a:rPr lang="en-US" dirty="0"/>
              <a:t>Output of </a:t>
            </a:r>
            <a:r>
              <a:rPr lang="en-US" dirty="0" err="1"/>
              <a:t>Tensorboard</a:t>
            </a:r>
            <a:endParaRPr lang="en-US" dirty="0"/>
          </a:p>
          <a:p>
            <a:pPr lvl="1"/>
            <a:r>
              <a:rPr lang="en-US" dirty="0"/>
              <a:t>Tool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Provided for visualizing neural nets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6679" y="5335398"/>
            <a:ext cx="4866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Kaz</a:t>
            </a:r>
            <a:r>
              <a:rPr lang="en-US" dirty="0"/>
              <a:t> Sato, “Google Cloud Platform Empowers</a:t>
            </a:r>
          </a:p>
          <a:p>
            <a:r>
              <a:rPr lang="en-US" dirty="0" err="1"/>
              <a:t>TensorFlow</a:t>
            </a:r>
            <a:r>
              <a:rPr lang="en-US" dirty="0"/>
              <a:t> and Machine Learning”</a:t>
            </a:r>
          </a:p>
        </p:txBody>
      </p:sp>
    </p:spTree>
    <p:extLst>
      <p:ext uri="{BB962C8B-B14F-4D97-AF65-F5344CB8AC3E}">
        <p14:creationId xmlns:p14="http://schemas.microsoft.com/office/powerpoint/2010/main" val="28117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a More Complicated Region?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02" y="1723968"/>
            <a:ext cx="3902850" cy="38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9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Multiple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00" y="1616341"/>
            <a:ext cx="6718157" cy="39941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76456" y="1535185"/>
            <a:ext cx="3579223" cy="4333909"/>
          </a:xfrm>
        </p:spPr>
        <p:txBody>
          <a:bodyPr/>
          <a:lstStyle/>
          <a:p>
            <a:r>
              <a:rPr lang="en-US" dirty="0"/>
              <a:t>More hidden layers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Hierarchies</a:t>
            </a:r>
            <a:r>
              <a:rPr lang="en-US" dirty="0"/>
              <a:t> of features</a:t>
            </a:r>
          </a:p>
          <a:p>
            <a:r>
              <a:rPr lang="en-US" dirty="0"/>
              <a:t>Generate very complex shapes</a:t>
            </a:r>
          </a:p>
        </p:txBody>
      </p:sp>
    </p:spTree>
    <p:extLst>
      <p:ext uri="{BB962C8B-B14F-4D97-AF65-F5344CB8AC3E}">
        <p14:creationId xmlns:p14="http://schemas.microsoft.com/office/powerpoint/2010/main" val="1146233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Classify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361" y="1712510"/>
            <a:ext cx="4062150" cy="3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60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Deep</a:t>
            </a:r>
            <a:r>
              <a:rPr lang="en-US" dirty="0"/>
              <a:t>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81" y="1689079"/>
            <a:ext cx="84677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13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Processing in the brain uses multi-layer processing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1744240" y="2351194"/>
            <a:ext cx="8002588" cy="3517900"/>
            <a:chOff x="898" y="1754"/>
            <a:chExt cx="12603" cy="5542"/>
          </a:xfrm>
        </p:grpSpPr>
        <p:grpSp>
          <p:nvGrpSpPr>
            <p:cNvPr id="9" name="Group 3"/>
            <p:cNvGrpSpPr>
              <a:grpSpLocks/>
            </p:cNvGrpSpPr>
            <p:nvPr/>
          </p:nvGrpSpPr>
          <p:grpSpPr bwMode="auto">
            <a:xfrm>
              <a:off x="898" y="1754"/>
              <a:ext cx="12603" cy="5542"/>
              <a:chOff x="898" y="1754"/>
              <a:chExt cx="12603" cy="5542"/>
            </a:xfrm>
          </p:grpSpPr>
          <p:sp>
            <p:nvSpPr>
              <p:cNvPr id="10" name="Freeform 4"/>
              <p:cNvSpPr>
                <a:spLocks/>
              </p:cNvSpPr>
              <p:nvPr/>
            </p:nvSpPr>
            <p:spPr bwMode="auto">
              <a:xfrm>
                <a:off x="898" y="1754"/>
                <a:ext cx="12603" cy="5542"/>
              </a:xfrm>
              <a:custGeom>
                <a:avLst/>
                <a:gdLst>
                  <a:gd name="T0" fmla="+- 0 898 898"/>
                  <a:gd name="T1" fmla="*/ T0 w 12603"/>
                  <a:gd name="T2" fmla="+- 0 1754 1754"/>
                  <a:gd name="T3" fmla="*/ 1754 h 5542"/>
                  <a:gd name="T4" fmla="+- 0 13502 898"/>
                  <a:gd name="T5" fmla="*/ T4 w 12603"/>
                  <a:gd name="T6" fmla="+- 0 1754 1754"/>
                  <a:gd name="T7" fmla="*/ 1754 h 5542"/>
                  <a:gd name="T8" fmla="+- 0 13502 898"/>
                  <a:gd name="T9" fmla="*/ T8 w 12603"/>
                  <a:gd name="T10" fmla="+- 0 7296 1754"/>
                  <a:gd name="T11" fmla="*/ 7296 h 5542"/>
                  <a:gd name="T12" fmla="+- 0 898 898"/>
                  <a:gd name="T13" fmla="*/ T12 w 12603"/>
                  <a:gd name="T14" fmla="+- 0 7296 1754"/>
                  <a:gd name="T15" fmla="*/ 7296 h 5542"/>
                  <a:gd name="T16" fmla="+- 0 898 898"/>
                  <a:gd name="T17" fmla="*/ T16 w 12603"/>
                  <a:gd name="T18" fmla="+- 0 1754 1754"/>
                  <a:gd name="T19" fmla="*/ 1754 h 554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12603" h="5542">
                    <a:moveTo>
                      <a:pt x="0" y="0"/>
                    </a:moveTo>
                    <a:lnTo>
                      <a:pt x="12604" y="0"/>
                    </a:lnTo>
                    <a:lnTo>
                      <a:pt x="12604" y="5542"/>
                    </a:lnTo>
                    <a:lnTo>
                      <a:pt x="0" y="5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" y="1754"/>
                <a:ext cx="12603" cy="5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445055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03D5-AD97-464C-B089-4C4A9F94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Why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6145E-CB47-4765-8B25-0FDC82235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works:</a:t>
            </a:r>
          </a:p>
          <a:p>
            <a:pPr lvl="1"/>
            <a:r>
              <a:rPr lang="en-US" dirty="0"/>
              <a:t>Using multiple layers dates to 1965 (</a:t>
            </a:r>
            <a:r>
              <a:rPr lang="en-US" dirty="0" err="1"/>
              <a:t>Ivakhenko</a:t>
            </a:r>
            <a:r>
              <a:rPr lang="en-US" dirty="0"/>
              <a:t> and Lapa)  </a:t>
            </a:r>
          </a:p>
          <a:p>
            <a:pPr lvl="1"/>
            <a:r>
              <a:rPr lang="en-US" dirty="0"/>
              <a:t>Convolutional networks with pooling (Fukushima, 1979)</a:t>
            </a:r>
          </a:p>
          <a:p>
            <a:pPr lvl="1"/>
            <a:r>
              <a:rPr lang="en-US" dirty="0"/>
              <a:t>Back-propagation with a CNN on MNIST (</a:t>
            </a:r>
            <a:r>
              <a:rPr lang="en-US" dirty="0" err="1"/>
              <a:t>LeCun</a:t>
            </a:r>
            <a:r>
              <a:rPr lang="en-US" dirty="0"/>
              <a:t>, 1993)</a:t>
            </a:r>
          </a:p>
          <a:p>
            <a:r>
              <a:rPr lang="en-US" dirty="0"/>
              <a:t>But, larger networks were a challenge:</a:t>
            </a:r>
          </a:p>
          <a:p>
            <a:pPr lvl="1"/>
            <a:r>
              <a:rPr lang="en-US" dirty="0"/>
              <a:t>Vanishing gradient</a:t>
            </a:r>
          </a:p>
          <a:p>
            <a:pPr lvl="1"/>
            <a:r>
              <a:rPr lang="en-US" dirty="0"/>
              <a:t>Lack of data, over-fitting</a:t>
            </a:r>
          </a:p>
          <a:p>
            <a:pPr lvl="1"/>
            <a:r>
              <a:rPr lang="en-US" dirty="0"/>
              <a:t>Computational power</a:t>
            </a:r>
          </a:p>
          <a:p>
            <a:r>
              <a:rPr lang="en-US" dirty="0" err="1"/>
              <a:t>AlexNet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and dropout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B9705-537D-4D94-B6AF-E15E33AC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8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Backpropagation training in CNNs</a:t>
            </a:r>
          </a:p>
          <a:p>
            <a:r>
              <a:rPr lang="en-US" dirty="0"/>
              <a:t>Exploring VGG16:  A state-of-the-art deep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13757" y="2407671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71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Backpropagation training in CNNs</a:t>
            </a:r>
          </a:p>
          <a:p>
            <a:r>
              <a:rPr lang="en-US" dirty="0"/>
              <a:t>Exploring VGG16:  A state-of-the-art deep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36971" y="1495105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03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15864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Early layers in deep neural networks often find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features</a:t>
            </a:r>
          </a:p>
          <a:p>
            <a:r>
              <a:rPr lang="en-US" dirty="0"/>
              <a:t>Small patterns in larger image</a:t>
            </a:r>
          </a:p>
          <a:p>
            <a:pPr lvl="1"/>
            <a:r>
              <a:rPr lang="en-US" dirty="0"/>
              <a:t>Examples:  Small lines, curves, edges</a:t>
            </a:r>
          </a:p>
          <a:p>
            <a:r>
              <a:rPr lang="en-US" dirty="0"/>
              <a:t>Build more complex classification from the local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6146" name="Picture 2" descr="Hierarchical Feat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759" y="3524727"/>
            <a:ext cx="71818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82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053F-C179-4138-8BE5-469C5566F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find local features?</a:t>
            </a:r>
          </a:p>
          <a:p>
            <a:r>
              <a:rPr lang="en-US" dirty="0"/>
              <a:t>A localization problem.</a:t>
            </a:r>
          </a:p>
          <a:p>
            <a:r>
              <a:rPr lang="en-US" dirty="0"/>
              <a:t>Example:  Find the digit “3” in the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DE22D33-AA4B-4CA8-9BB3-12F7C11A8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" b="48739"/>
          <a:stretch/>
        </p:blipFill>
        <p:spPr bwMode="auto">
          <a:xfrm>
            <a:off x="6080341" y="2596080"/>
            <a:ext cx="4511743" cy="30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12698-1A39-4AAD-95A2-0FD66102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12" y="2957464"/>
            <a:ext cx="1483219" cy="14832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863001-020C-4D20-B3C3-BBAD81F8F391}"/>
              </a:ext>
            </a:extLst>
          </p:cNvPr>
          <p:cNvSpPr/>
          <p:nvPr/>
        </p:nvSpPr>
        <p:spPr>
          <a:xfrm>
            <a:off x="7826927" y="3569960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F1B99-5E10-49D4-A047-DF6AA3587ABC}"/>
              </a:ext>
            </a:extLst>
          </p:cNvPr>
          <p:cNvSpPr/>
          <p:nvPr/>
        </p:nvSpPr>
        <p:spPr>
          <a:xfrm>
            <a:off x="9174747" y="3583948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59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via a Sliding Window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</p:spPr>
            <p:txBody>
              <a:bodyPr/>
              <a:lstStyle/>
              <a:p>
                <a:r>
                  <a:rPr lang="en-US" dirty="0"/>
                  <a:t>Simple idea:  Find local feature by sliding window</a:t>
                </a:r>
              </a:p>
              <a:p>
                <a:r>
                  <a:rPr lang="en-US" dirty="0"/>
                  <a:t>Large image: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512 x 512)</a:t>
                </a:r>
              </a:p>
              <a:p>
                <a:r>
                  <a:rPr lang="en-US" dirty="0"/>
                  <a:t>Small filter: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8 x 8)</a:t>
                </a:r>
              </a:p>
              <a:p>
                <a:r>
                  <a:rPr lang="en-US" dirty="0"/>
                  <a:t>At each offset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compute: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Correlation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with image box starting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large if feature is present around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  <a:blipFill>
                <a:blip r:embed="rId2"/>
                <a:stretch>
                  <a:fillRect l="-239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412D337-22B2-425B-B907-44AE13D55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056" y="2239462"/>
            <a:ext cx="3303970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444A54-358B-4D10-922E-72C4FF37D1EC}"/>
              </a:ext>
            </a:extLst>
          </p:cNvPr>
          <p:cNvSpPr/>
          <p:nvPr/>
        </p:nvSpPr>
        <p:spPr>
          <a:xfrm>
            <a:off x="9175203" y="2582671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/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Filter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blipFill>
                <a:blip r:embed="rId4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/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blipFill>
                <a:blip r:embed="rId5"/>
                <a:stretch>
                  <a:fillRect l="-219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/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ECE9BF7-F1D8-4A27-8C09-3C34C376D161}"/>
              </a:ext>
            </a:extLst>
          </p:cNvPr>
          <p:cNvSpPr txBox="1"/>
          <p:nvPr/>
        </p:nvSpPr>
        <p:spPr>
          <a:xfrm>
            <a:off x="10796632" y="2473614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</a:t>
            </a:r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88FD9CD3-144D-4A94-BD7F-4E601B45D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307" y="3625815"/>
            <a:ext cx="3303970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4B1BF4D-07D9-4E7F-9F06-65DDBB7CD901}"/>
              </a:ext>
            </a:extLst>
          </p:cNvPr>
          <p:cNvSpPr/>
          <p:nvPr/>
        </p:nvSpPr>
        <p:spPr>
          <a:xfrm>
            <a:off x="9582070" y="4172705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ACE74-15AC-4E92-9EDA-54681F74EF28}"/>
              </a:ext>
            </a:extLst>
          </p:cNvPr>
          <p:cNvSpPr txBox="1"/>
          <p:nvPr/>
        </p:nvSpPr>
        <p:spPr>
          <a:xfrm>
            <a:off x="10758883" y="3859967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2216517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0A23-C440-4A69-9E4F-776290D6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1D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3F0A0-EA12-40A4-9D81-BA241DD7F1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Sliding window is similar to convolution (will make connection precise below)</a:t>
                </a:r>
              </a:p>
              <a:p>
                <a:r>
                  <a:rPr lang="en-US" dirty="0"/>
                  <a:t>Given two signals: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  <a:r>
                  <a:rPr lang="en-US" dirty="0"/>
                  <a:t> is: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Typically zero pad for samples outside boundary</a:t>
                </a:r>
              </a:p>
              <a:p>
                <a:pPr lvl="1"/>
                <a:r>
                  <a:rPr lang="en-US" dirty="0"/>
                  <a:t>Output length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3F0A0-EA12-40A4-9D81-BA241DD7F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69AD2-5392-460A-8342-A868FAA3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5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Convolution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1,2,3,4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=[1,2]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Number outputs = 4+2-1=5</a:t>
                </a:r>
              </a:p>
              <a:p>
                <a:r>
                  <a:rPr lang="en-US" dirty="0"/>
                  <a:t>Computations: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=2+2=4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be computed via flip and shift method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84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Linearity</a:t>
                </a:r>
              </a:p>
              <a:p>
                <a:r>
                  <a:rPr lang="en-US" dirty="0"/>
                  <a:t>Delta function:  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Commutative: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Shifting:  Shift input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Output shifted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Many more:  See a signals &amp; systems class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36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0A23-C440-4A69-9E4F-776290D6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2D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3F0A0-EA12-40A4-9D81-BA241DD7F1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8667505" cy="4329817"/>
              </a:xfrm>
            </p:spPr>
            <p:txBody>
              <a:bodyPr/>
              <a:lstStyle/>
              <a:p>
                <a:r>
                  <a:rPr lang="en-US" dirty="0"/>
                  <a:t>Easily extends to higher dimensions</a:t>
                </a:r>
              </a:p>
              <a:p>
                <a:r>
                  <a:rPr lang="en-US" dirty="0"/>
                  <a:t>Given two images: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  <a:r>
                  <a:rPr lang="en-US" dirty="0"/>
                  <a:t> in 2D is: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Output length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3F0A0-EA12-40A4-9D81-BA241DD7F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8667505" cy="4329817"/>
              </a:xfrm>
              <a:blipFill>
                <a:blip r:embed="rId2"/>
                <a:stretch>
                  <a:fillRect l="-1688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69AD2-5392-460A-8342-A868FAA3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97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D045-F63E-4FC5-B179-C554817A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and Matched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A15291-D7A1-46F1-843A-9E5E868646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Recall, we want the sliding correlation: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Given kernel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define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matched filter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Flip horizontally and vertically</a:t>
                </a:r>
              </a:p>
              <a:p>
                <a:r>
                  <a:rPr lang="en-US" dirty="0"/>
                  <a:t>Then,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Conclusion:  Sliding correlation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 Convolution with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A15291-D7A1-46F1-843A-9E5E868646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018AD-FABB-4272-A208-9C0631F4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86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5979-55D0-443E-B1C0-DBE41EF8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signal processing and math, convolution includes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this class,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 with reversal</a:t>
                </a:r>
              </a:p>
              <a:p>
                <a:r>
                  <a:rPr lang="en-US" dirty="0"/>
                  <a:t>But, in many neural network packages (including </a:t>
                </a:r>
                <a:r>
                  <a:rPr lang="en-US" dirty="0" err="1"/>
                  <a:t>Keras</a:t>
                </a:r>
                <a:r>
                  <a:rPr lang="en-US" dirty="0"/>
                  <a:t>), convolution does not include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 without reversal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 r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CFDAA-D160-4483-87AB-60405C3F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61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inputs are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 (without reversal)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Different ways to define outputs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Valid</a:t>
                </a:r>
                <a:r>
                  <a:rPr lang="en-US" dirty="0"/>
                  <a:t> mode: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+1,  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Requires no zero padding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Same</a:t>
                </a:r>
                <a:r>
                  <a:rPr lang="en-US" dirty="0"/>
                  <a:t> mode: 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use zero padding for neural networks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Full</a:t>
                </a:r>
                <a:r>
                  <a:rPr lang="en-US" dirty="0"/>
                  <a:t> mode: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 used often in neural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4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6E43-3BB3-4717-8CE6-E5C6D85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B04F7-C752-4852-ABE5-FAEE7F550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Pre-2009, many image recognition systems worked on relatively small datasets</a:t>
            </a:r>
          </a:p>
          <a:p>
            <a:pPr lvl="1"/>
            <a:r>
              <a:rPr lang="en-US" dirty="0"/>
              <a:t>MNIST:  10 digits</a:t>
            </a:r>
          </a:p>
          <a:p>
            <a:pPr lvl="1"/>
            <a:r>
              <a:rPr lang="en-US" dirty="0"/>
              <a:t>CIFAR 10 (right)</a:t>
            </a:r>
          </a:p>
          <a:p>
            <a:pPr lvl="1"/>
            <a:r>
              <a:rPr lang="en-US" dirty="0"/>
              <a:t>CIFAR 100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Small number of classes (10-100)</a:t>
            </a:r>
          </a:p>
          <a:p>
            <a:r>
              <a:rPr lang="en-US" dirty="0"/>
              <a:t>Low resolution (</a:t>
            </a:r>
            <a:r>
              <a:rPr lang="en-US" dirty="0" err="1"/>
              <a:t>eg</a:t>
            </a:r>
            <a:r>
              <a:rPr lang="en-US" dirty="0"/>
              <a:t>. 32 x 32 x 3)</a:t>
            </a:r>
          </a:p>
          <a:p>
            <a:endParaRPr lang="en-US" dirty="0"/>
          </a:p>
          <a:p>
            <a:r>
              <a:rPr lang="en-US" dirty="0"/>
              <a:t>Performance saturated</a:t>
            </a:r>
          </a:p>
          <a:p>
            <a:pPr lvl="1"/>
            <a:r>
              <a:rPr lang="en-US" dirty="0"/>
              <a:t>Difficult to make significant advancements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8D57E-F377-40D0-B591-5A1C55114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EF8A1-C759-4356-A0A5-D6C2C805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7" y="2682834"/>
            <a:ext cx="4175353" cy="3239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D3DDB-E555-4495-8124-88112B6B55A9}"/>
              </a:ext>
            </a:extLst>
          </p:cNvPr>
          <p:cNvSpPr txBox="1"/>
          <p:nvPr/>
        </p:nvSpPr>
        <p:spPr>
          <a:xfrm>
            <a:off x="6256427" y="2203708"/>
            <a:ext cx="431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https://www.cs.toronto.edu/~kriz/cifar.html</a:t>
            </a:r>
          </a:p>
        </p:txBody>
      </p:sp>
    </p:spTree>
    <p:extLst>
      <p:ext uri="{BB962C8B-B14F-4D97-AF65-F5344CB8AC3E}">
        <p14:creationId xmlns:p14="http://schemas.microsoft.com/office/powerpoint/2010/main" val="2885259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A7E56-D254-4E7D-8DAC-D5F87DB2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2D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1B5E1-8956-4CC3-A5C3-672889D118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938599" cy="4329817"/>
              </a:xfrm>
            </p:spPr>
            <p:txBody>
              <a:bodyPr/>
              <a:lstStyle/>
              <a:p>
                <a:r>
                  <a:rPr lang="en-US" dirty="0"/>
                  <a:t>Kernel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Compute convolution in valid region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1B5E1-8956-4CC3-A5C3-672889D118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938599" cy="4329817"/>
              </a:xfrm>
              <a:blipFill>
                <a:blip r:embed="rId2"/>
                <a:stretch>
                  <a:fillRect l="-296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3BC0-50B3-4CAA-A5E0-DE6CEA69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 descr="A picture containing crossword puzzle, text&#10;&#10;Description generated with high confidence">
            <a:extLst>
              <a:ext uri="{FF2B5EF4-FFF2-40B4-BE49-F238E27FC236}">
                <a16:creationId xmlns:a16="http://schemas.microsoft.com/office/drawing/2014/main" id="{3250FF89-6C02-45C2-87B6-A1AA24C43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329" y="1628399"/>
            <a:ext cx="3687515" cy="2692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EF53ED-718D-4E1A-BDFE-A59A71BA8BAE}"/>
              </a:ext>
            </a:extLst>
          </p:cNvPr>
          <p:cNvSpPr txBox="1"/>
          <p:nvPr/>
        </p:nvSpPr>
        <p:spPr>
          <a:xfrm>
            <a:off x="2889637" y="4948014"/>
            <a:ext cx="8356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https://stats.stackexchange.com/questions/199702/1d-convolution-in-neural-networks</a:t>
            </a:r>
          </a:p>
        </p:txBody>
      </p:sp>
    </p:spTree>
    <p:extLst>
      <p:ext uri="{BB962C8B-B14F-4D97-AF65-F5344CB8AC3E}">
        <p14:creationId xmlns:p14="http://schemas.microsoft.com/office/powerpoint/2010/main" val="2536310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572C-E682-41DF-B716-D5A3D847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Convolution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FC325-6B80-42E8-8B38-E20D6AA6D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an image</a:t>
            </a:r>
          </a:p>
          <a:p>
            <a:r>
              <a:rPr lang="en-US" dirty="0"/>
              <a:t>Use </a:t>
            </a:r>
            <a:r>
              <a:rPr lang="en-US" dirty="0" err="1"/>
              <a:t>skimage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Many routines for image processing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2482E-8294-4451-B3D2-34D8C137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EA3A0-978B-4274-8B0B-A8B4E271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14" y="1616128"/>
            <a:ext cx="3685095" cy="40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8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0CF1-1BF7-40F0-9611-63A749D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Sobel filters: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(without reversal)</a:t>
                </a:r>
              </a:p>
              <a:p>
                <a:r>
                  <a:rPr lang="en-US" dirty="0"/>
                  <a:t>Called gradient filters since: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in areas where image is constant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positive on strong decrease in x-direction = vertical edge from white to black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negative on strong increase in x-direction = vertical edge from black to white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similarly sensitive to horizontal edges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5374-838D-4279-8A20-9A6F1882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32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651A-A2FF-4EF1-A721-70C50FC4A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Gradients in </a:t>
            </a:r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8BF4-8EC7-43E5-A3C6-C1D2F54F9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4432" y="1539277"/>
            <a:ext cx="3786259" cy="4329817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scipy</a:t>
            </a:r>
            <a:r>
              <a:rPr lang="en-US" dirty="0"/>
              <a:t> convolve2d function</a:t>
            </a:r>
          </a:p>
          <a:p>
            <a:r>
              <a:rPr lang="en-US" dirty="0"/>
              <a:t>Remember to flip</a:t>
            </a:r>
          </a:p>
          <a:p>
            <a:pPr lvl="1"/>
            <a:r>
              <a:rPr lang="en-US" dirty="0"/>
              <a:t>Horizontally and vertically</a:t>
            </a:r>
          </a:p>
          <a:p>
            <a:r>
              <a:rPr lang="en-US" dirty="0"/>
              <a:t>Note mode and shape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2E881-C96C-48E8-87AB-32E69FC2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4B13E-D026-4DB7-B0BE-4596A836F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39" y="1669578"/>
            <a:ext cx="630555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B1130-9548-4D08-A733-039FE5A8D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239" y="3229382"/>
            <a:ext cx="4112717" cy="636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BC768-D252-4A28-8A43-C28426B22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31" y="3978634"/>
            <a:ext cx="7134225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B9944-8CA8-40C8-A3A7-1279CCAA6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087" y="4668770"/>
            <a:ext cx="3008948" cy="6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28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449F-88A8-4616-BF23-063A925B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Convolutions for Averaging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DEBF8-FB52-4C8B-8A5B-62EF864B0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Kernels can also take weighted averages</a:t>
            </a:r>
          </a:p>
          <a:p>
            <a:pPr lvl="1"/>
            <a:r>
              <a:rPr lang="en-US" dirty="0"/>
              <a:t>Several kernels:  Gaussian, uniform, …</a:t>
            </a:r>
          </a:p>
          <a:p>
            <a:pPr lvl="1"/>
            <a:endParaRPr lang="en-US" dirty="0"/>
          </a:p>
          <a:p>
            <a:r>
              <a:rPr lang="en-US" dirty="0"/>
              <a:t>Convolution creates a blurred version of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A989C-D96F-4280-BDBC-1B7ED083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509D72-60B7-422F-BD90-23CFA7FB9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220" y="1699260"/>
            <a:ext cx="996371" cy="1012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B7AC9A-6303-4CC1-8FA5-7734F606D1A1}"/>
              </a:ext>
            </a:extLst>
          </p:cNvPr>
          <p:cNvSpPr txBox="1"/>
          <p:nvPr/>
        </p:nvSpPr>
        <p:spPr>
          <a:xfrm>
            <a:off x="7642860" y="1828800"/>
            <a:ext cx="141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9x9 Gaussian</a:t>
            </a:r>
            <a:br>
              <a:rPr lang="en-US" dirty="0"/>
            </a:br>
            <a:r>
              <a:rPr lang="en-US" dirty="0"/>
              <a:t>blur kernel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9619C2-3ED7-4C6A-9AAD-C9A35D2AC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745" y="2995292"/>
            <a:ext cx="8409239" cy="282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38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Backpropagation training in CNNs</a:t>
            </a:r>
          </a:p>
          <a:p>
            <a:r>
              <a:rPr lang="en-US" dirty="0"/>
              <a:t>Exploring VGG16:  A state-of-the-art deep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62138" y="2857497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24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ADC99-D8BC-49A6-9CD6-04091B66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CNN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2968D-FFA7-4127-8884-CEB82AED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pic>
        <p:nvPicPr>
          <p:cNvPr id="10242" name="Picture 2" descr="Image result for alexnet">
            <a:extLst>
              <a:ext uri="{FF2B5EF4-FFF2-40B4-BE49-F238E27FC236}">
                <a16:creationId xmlns:a16="http://schemas.microsoft.com/office/drawing/2014/main" id="{89DD626F-64FA-484F-9CBF-47CD41166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09" y="1478574"/>
            <a:ext cx="57340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A4007AE8-4DC4-44C1-9D06-1B718F276F45}"/>
              </a:ext>
            </a:extLst>
          </p:cNvPr>
          <p:cNvSpPr/>
          <p:nvPr/>
        </p:nvSpPr>
        <p:spPr>
          <a:xfrm rot="16200000">
            <a:off x="3648005" y="1892140"/>
            <a:ext cx="662028" cy="4091402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465D173-39C7-4847-AD09-F69B83E43792}"/>
              </a:ext>
            </a:extLst>
          </p:cNvPr>
          <p:cNvSpPr/>
          <p:nvPr/>
        </p:nvSpPr>
        <p:spPr>
          <a:xfrm rot="16200000">
            <a:off x="6243228" y="3529521"/>
            <a:ext cx="662028" cy="865434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EE310-24BC-48E7-B0C4-91C0FAEDFDE1}"/>
              </a:ext>
            </a:extLst>
          </p:cNvPr>
          <p:cNvSpPr txBox="1"/>
          <p:nvPr/>
        </p:nvSpPr>
        <p:spPr>
          <a:xfrm>
            <a:off x="2175387" y="4424516"/>
            <a:ext cx="273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layers</a:t>
            </a:r>
          </a:p>
          <a:p>
            <a:endParaRPr lang="en-US" dirty="0"/>
          </a:p>
          <a:p>
            <a:r>
              <a:rPr lang="en-US" dirty="0"/>
              <a:t>2D convolution with  Activation and </a:t>
            </a:r>
            <a:br>
              <a:rPr lang="en-US" dirty="0"/>
            </a:br>
            <a:r>
              <a:rPr lang="en-US" dirty="0"/>
              <a:t>pooling / sub-sampling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30B49-C512-47E4-9BAE-98DA01C948BD}"/>
              </a:ext>
            </a:extLst>
          </p:cNvPr>
          <p:cNvSpPr txBox="1"/>
          <p:nvPr/>
        </p:nvSpPr>
        <p:spPr>
          <a:xfrm>
            <a:off x="5639046" y="4424515"/>
            <a:ext cx="273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Fully connected layers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Matrix multiplication &amp;</a:t>
            </a:r>
            <a:br>
              <a:rPr lang="en-US" dirty="0"/>
            </a:br>
            <a:r>
              <a:rPr lang="en-US" dirty="0"/>
              <a:t>activation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E5D44B-B0AC-44A0-B5BF-F4015F63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8374" y="1539277"/>
            <a:ext cx="3893574" cy="4329817"/>
          </a:xfrm>
        </p:spPr>
        <p:txBody>
          <a:bodyPr>
            <a:normAutofit/>
          </a:bodyPr>
          <a:lstStyle/>
          <a:p>
            <a:r>
              <a:rPr lang="en-US" dirty="0"/>
              <a:t>Alex Net example</a:t>
            </a:r>
          </a:p>
          <a:p>
            <a:r>
              <a:rPr lang="en-US" dirty="0"/>
              <a:t>Each convolutional layer has:</a:t>
            </a:r>
          </a:p>
          <a:p>
            <a:pPr lvl="1"/>
            <a:r>
              <a:rPr lang="en-US" dirty="0"/>
              <a:t>2D convolution</a:t>
            </a:r>
          </a:p>
          <a:p>
            <a:pPr lvl="1"/>
            <a:r>
              <a:rPr lang="en-US" dirty="0"/>
              <a:t>Activation (</a:t>
            </a:r>
            <a:r>
              <a:rPr lang="en-US" dirty="0" err="1"/>
              <a:t>eg</a:t>
            </a:r>
            <a:r>
              <a:rPr lang="en-US" dirty="0"/>
              <a:t>.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Pooling or sub-sampling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57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Inputs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Inputs and outputs are images with multiple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channels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Number of channels also called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depth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Can be described as tensors</a:t>
                </a:r>
              </a:p>
              <a:p>
                <a:r>
                  <a:rPr lang="en-US" dirty="0"/>
                  <a:t>Input tensor,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= input image size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= number of input channels</a:t>
                </a:r>
              </a:p>
              <a:p>
                <a:r>
                  <a:rPr lang="en-US" dirty="0"/>
                  <a:t>Output tensor,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 shape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= output image size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= number of output channels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6146" name="Picture 2" descr="https://upload.wikimedia.org/wikipedia/commons/thumb/8/8a/Conv_layers.png/237px-Conv_layers.png">
            <a:extLst>
              <a:ext uri="{FF2B5EF4-FFF2-40B4-BE49-F238E27FC236}">
                <a16:creationId xmlns:a16="http://schemas.microsoft.com/office/drawing/2014/main" id="{8688A7FE-9057-47A8-A9BB-CC22624F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628" y="2291714"/>
            <a:ext cx="5421293" cy="297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756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with Multiple Channels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Weight and bias: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Weight tensor,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Bias vector,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Convolutions performed over space and added over channels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each output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input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Computes 2D convolution with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[:,:,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Sums results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06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C4F91-EB0D-4316-AA29-289457A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and Sub-Sampling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436FF-9DD8-435F-8B17-3E4B31CB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typically followed by activation and pooling </a:t>
            </a:r>
          </a:p>
          <a:p>
            <a:r>
              <a:rPr lang="en-US" dirty="0"/>
              <a:t>Activation, typically </a:t>
            </a:r>
            <a:r>
              <a:rPr lang="en-US" dirty="0" err="1"/>
              <a:t>ReLU</a:t>
            </a:r>
            <a:endParaRPr lang="en-US" dirty="0"/>
          </a:p>
          <a:p>
            <a:pPr lvl="1"/>
            <a:r>
              <a:rPr lang="en-US" dirty="0"/>
              <a:t>Zeros out portions of image </a:t>
            </a:r>
          </a:p>
          <a:p>
            <a:r>
              <a:rPr lang="en-US" dirty="0"/>
              <a:t>Sub-sampling </a:t>
            </a:r>
          </a:p>
          <a:p>
            <a:pPr lvl="1"/>
            <a:r>
              <a:rPr lang="en-US" dirty="0" err="1"/>
              <a:t>Downsample</a:t>
            </a:r>
            <a:r>
              <a:rPr lang="en-US" dirty="0"/>
              <a:t> output after activation</a:t>
            </a:r>
          </a:p>
          <a:p>
            <a:pPr lvl="1"/>
            <a:r>
              <a:rPr lang="en-US" dirty="0"/>
              <a:t>Different methods (striding, sub-sampling or max-pooling)</a:t>
            </a:r>
          </a:p>
          <a:p>
            <a:pPr lvl="1"/>
            <a:r>
              <a:rPr lang="en-US" dirty="0"/>
              <a:t>Output combines local features from adjacent regions</a:t>
            </a:r>
          </a:p>
          <a:p>
            <a:pPr lvl="1"/>
            <a:r>
              <a:rPr lang="en-US" dirty="0"/>
              <a:t>Creates more complex features over wider areas</a:t>
            </a:r>
          </a:p>
          <a:p>
            <a:r>
              <a:rPr lang="en-US" dirty="0"/>
              <a:t>Details for sub-sampling not covered in this class</a:t>
            </a:r>
          </a:p>
          <a:p>
            <a:pPr lvl="1"/>
            <a:r>
              <a:rPr lang="en-US" dirty="0"/>
              <a:t>See web for more info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16B53-8F38-4F9B-B6C5-1629B14B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947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8BF0-8E5A-4222-8AB5-27FE3E1D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(2009)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A01E5-E76E-4265-A9B0-7609966E4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algorithms need better data</a:t>
            </a:r>
          </a:p>
          <a:p>
            <a:r>
              <a:rPr lang="en-US" dirty="0"/>
              <a:t>Build a large-scale image dataset </a:t>
            </a:r>
          </a:p>
          <a:p>
            <a:r>
              <a:rPr lang="en-US" dirty="0"/>
              <a:t>2009 CVPR paper:</a:t>
            </a:r>
          </a:p>
          <a:p>
            <a:pPr lvl="1"/>
            <a:r>
              <a:rPr lang="en-US" dirty="0"/>
              <a:t>3.2 million images</a:t>
            </a:r>
          </a:p>
          <a:p>
            <a:pPr lvl="1"/>
            <a:r>
              <a:rPr lang="en-US" dirty="0"/>
              <a:t>Annotated by mechanical </a:t>
            </a:r>
            <a:r>
              <a:rPr lang="en-US" dirty="0" err="1"/>
              <a:t>turk</a:t>
            </a:r>
            <a:endParaRPr lang="en-US" dirty="0"/>
          </a:p>
          <a:p>
            <a:pPr lvl="1"/>
            <a:r>
              <a:rPr lang="en-US" dirty="0"/>
              <a:t>Much larger scale than any previous </a:t>
            </a:r>
          </a:p>
          <a:p>
            <a:r>
              <a:rPr lang="en-US" dirty="0"/>
              <a:t>Hierarchical categories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F2659-E0C2-420E-947C-537A4BF5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4E510-2ACB-42FA-8B3C-A7BEB1D7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949" y="889222"/>
            <a:ext cx="6240411" cy="41899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88D77-8F6E-42D3-8459-79EA5EC2E5EF}"/>
              </a:ext>
            </a:extLst>
          </p:cNvPr>
          <p:cNvSpPr/>
          <p:nvPr/>
        </p:nvSpPr>
        <p:spPr>
          <a:xfrm>
            <a:off x="1349477" y="5291676"/>
            <a:ext cx="103700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Deng, J., Dong, W.,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Socher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R., Li, L. J., Li, K., &amp; Fei-Fei, L. (2009, June).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Imagenet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: A large-scale hierarchical image database. In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 and Pattern Recognition, 2009. CVPR 2009. IEEE Conference 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(pp. 248-255). IEEE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230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vs Fully Connected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exploits translational invariance</a:t>
            </a:r>
          </a:p>
          <a:p>
            <a:pPr lvl="1"/>
            <a:r>
              <a:rPr lang="en-US" dirty="0"/>
              <a:t>Same features is scanned over whole image</a:t>
            </a:r>
          </a:p>
          <a:p>
            <a:r>
              <a:rPr lang="en-US" dirty="0"/>
              <a:t>Greatly reduces number of parameters</a:t>
            </a:r>
          </a:p>
          <a:p>
            <a:r>
              <a:rPr lang="en-US" dirty="0"/>
              <a:t>Example  Consider first layer in </a:t>
            </a:r>
            <a:r>
              <a:rPr lang="en-US" dirty="0" err="1"/>
              <a:t>LeNet</a:t>
            </a:r>
            <a:endParaRPr lang="en-US" dirty="0"/>
          </a:p>
          <a:p>
            <a:pPr lvl="1"/>
            <a:r>
              <a:rPr lang="en-US" dirty="0"/>
              <a:t>32 x 32  image filtered by 6 channels 5 x 5 each</a:t>
            </a:r>
          </a:p>
          <a:p>
            <a:pPr lvl="1"/>
            <a:r>
              <a:rPr lang="en-US" dirty="0"/>
              <a:t>Creates 6 x 28 x 28 outputs (edges removed in convolution)</a:t>
            </a:r>
          </a:p>
          <a:p>
            <a:pPr lvl="1"/>
            <a:r>
              <a:rPr lang="en-US" dirty="0"/>
              <a:t>Fully connected would require 32 x 32 x 6 x 28 x 28 = 4.9 million parameters!</a:t>
            </a:r>
          </a:p>
          <a:p>
            <a:pPr lvl="1"/>
            <a:r>
              <a:rPr lang="en-US" dirty="0"/>
              <a:t>Convolutional layer requires only 6 x 5 x 5 = 125 parameters (plus bias terms)</a:t>
            </a:r>
          </a:p>
          <a:p>
            <a:r>
              <a:rPr lang="en-US" dirty="0"/>
              <a:t>Reserve fully connected layers for last few layers.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44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Backpropagation training in CNNs</a:t>
            </a:r>
          </a:p>
          <a:p>
            <a:r>
              <a:rPr lang="en-US" dirty="0"/>
              <a:t>Exploring VGG16:  A state-of-the-art deep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62138" y="3336821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5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3517-6002-470E-A4DF-5DB09451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Convolutional Layers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33C6-A0A0-441C-A317-D5B77143A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 easily with Conv2d</a:t>
            </a:r>
          </a:p>
          <a:p>
            <a:pPr lvl="1"/>
            <a:r>
              <a:rPr lang="en-US" dirty="0"/>
              <a:t>Specify </a:t>
            </a:r>
            <a:r>
              <a:rPr lang="en-US" dirty="0" err="1"/>
              <a:t>input_shape</a:t>
            </a:r>
            <a:r>
              <a:rPr lang="en-US" dirty="0"/>
              <a:t> (if first layer), kernel size and number of output channels</a:t>
            </a:r>
          </a:p>
          <a:p>
            <a:pPr lvl="1"/>
            <a:endParaRPr lang="en-US" dirty="0"/>
          </a:p>
          <a:p>
            <a:r>
              <a:rPr lang="en-US" dirty="0"/>
              <a:t>To illustrate: </a:t>
            </a:r>
          </a:p>
          <a:p>
            <a:pPr lvl="1"/>
            <a:r>
              <a:rPr lang="en-US" dirty="0"/>
              <a:t>We create a network with a single convolutional layer</a:t>
            </a:r>
          </a:p>
          <a:p>
            <a:pPr lvl="1"/>
            <a:r>
              <a:rPr lang="en-US" dirty="0"/>
              <a:t>Set the weights and biases (normally these would be learned)</a:t>
            </a:r>
          </a:p>
          <a:p>
            <a:pPr lvl="1"/>
            <a:r>
              <a:rPr lang="en-US" dirty="0"/>
              <a:t>Run input through the layer (using the predict command)</a:t>
            </a:r>
          </a:p>
          <a:p>
            <a:pPr lvl="1"/>
            <a:r>
              <a:rPr lang="en-US" dirty="0"/>
              <a:t>Look at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6896A-EA2F-42C8-8952-099BA33B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81C78-DEF9-498F-AF61-CB1F489B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035" y="4638366"/>
            <a:ext cx="6727895" cy="129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09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Gradients of a BW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Create simple convolutional layer</a:t>
                </a:r>
              </a:p>
              <a:p>
                <a:r>
                  <a:rPr lang="en-US" dirty="0"/>
                  <a:t>Input:  BW image,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input channel </a:t>
                </a:r>
              </a:p>
              <a:p>
                <a:r>
                  <a:rPr lang="en-US" dirty="0"/>
                  <a:t>Two output channels:   x- and y-gradient,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  <a:blipFill>
                <a:blip r:embed="rId2"/>
                <a:stretch>
                  <a:fillRect l="-1455" t="-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0AA4C-0E1A-45B3-B4A8-91BEB1F31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35" y="3342654"/>
            <a:ext cx="1306707" cy="134999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8060412" y="3779069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49A6C-7D47-4E49-B7BB-4A63EB5472F0}"/>
              </a:ext>
            </a:extLst>
          </p:cNvPr>
          <p:cNvSpPr txBox="1"/>
          <p:nvPr/>
        </p:nvSpPr>
        <p:spPr>
          <a:xfrm>
            <a:off x="1539732" y="4692648"/>
            <a:ext cx="210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Input.</a:t>
            </a:r>
          </a:p>
          <a:p>
            <a:r>
              <a:rPr lang="en-US"/>
              <a:t>One channel</a:t>
            </a:r>
          </a:p>
          <a:p>
            <a:r>
              <a:rPr lang="en-US"/>
              <a:t>Shape  = (512,512,1)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/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D6E8AC0-33D5-4644-B501-D87A8561C66F}"/>
              </a:ext>
            </a:extLst>
          </p:cNvPr>
          <p:cNvSpPr txBox="1"/>
          <p:nvPr/>
        </p:nvSpPr>
        <p:spPr>
          <a:xfrm>
            <a:off x="4617239" y="4579577"/>
            <a:ext cx="1406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9C106-535B-48AA-ACA2-644AEC265889}"/>
              </a:ext>
            </a:extLst>
          </p:cNvPr>
          <p:cNvSpPr txBox="1"/>
          <p:nvPr/>
        </p:nvSpPr>
        <p:spPr>
          <a:xfrm>
            <a:off x="3404173" y="37657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6BAA5A-410E-4F57-B829-A036BE3AC7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8421" y="326326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5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5447-D1B1-4B86-A149-7378EAEB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BE0F8-C458-4DF8-962F-A6916970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4696" y="1539277"/>
            <a:ext cx="3810983" cy="4329817"/>
          </a:xfrm>
        </p:spPr>
        <p:txBody>
          <a:bodyPr/>
          <a:lstStyle/>
          <a:p>
            <a:r>
              <a:rPr lang="en-US" dirty="0"/>
              <a:t>Create a single layer model</a:t>
            </a:r>
          </a:p>
          <a:p>
            <a:r>
              <a:rPr lang="en-US" dirty="0"/>
              <a:t>Use the Conv2D layer</a:t>
            </a:r>
          </a:p>
          <a:p>
            <a:r>
              <a:rPr lang="en-US" dirty="0"/>
              <a:t>Specify</a:t>
            </a:r>
          </a:p>
          <a:p>
            <a:pPr lvl="1"/>
            <a:r>
              <a:rPr lang="en-US" dirty="0"/>
              <a:t>Kernel size</a:t>
            </a:r>
          </a:p>
          <a:p>
            <a:pPr lvl="1"/>
            <a:r>
              <a:rPr lang="en-US" dirty="0"/>
              <a:t>Number of output channels</a:t>
            </a:r>
          </a:p>
          <a:p>
            <a:pPr lvl="1"/>
            <a:r>
              <a:rPr lang="en-US" dirty="0"/>
              <a:t>Input shape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A7F6F-43A6-4A4E-8E53-7DE43B02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51A90-1C54-4C8C-A156-BE955EFB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60220"/>
            <a:ext cx="5087573" cy="126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D2ACC-334D-46DF-B0FA-25AD093B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" y="3163058"/>
            <a:ext cx="5330190" cy="213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88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F18B-0328-4FBE-96F7-01F3D9D8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B7476-85D5-474A-B8C3-2C90AEE6F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58" y="1539277"/>
            <a:ext cx="5971622" cy="4329817"/>
          </a:xfrm>
        </p:spPr>
        <p:txBody>
          <a:bodyPr/>
          <a:lstStyle/>
          <a:p>
            <a:r>
              <a:rPr lang="en-US" dirty="0"/>
              <a:t>Read the weights and the shapes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the weights to the two filters</a:t>
            </a:r>
          </a:p>
          <a:p>
            <a:r>
              <a:rPr lang="en-US" dirty="0"/>
              <a:t>Normally, these would be trained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Run the input through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ABBA1-7375-46DA-842F-06B3A465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D9FF1-C7EE-4296-915D-D2A7F14D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477328"/>
            <a:ext cx="3360419" cy="1563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9E8AA-44DA-4CC6-B3D9-1370FD30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224542"/>
            <a:ext cx="3147060" cy="1347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AD053-E8E7-4846-88FB-4EC2A7DA2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1" y="5016628"/>
            <a:ext cx="3368040" cy="7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93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D76C-7592-456B-8688-BA7E617B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952449" cy="1801233"/>
          </a:xfrm>
        </p:spPr>
        <p:txBody>
          <a:bodyPr>
            <a:normAutofit/>
          </a:bodyPr>
          <a:lstStyle/>
          <a:p>
            <a:r>
              <a:rPr lang="en-US" dirty="0"/>
              <a:t>Create input x</a:t>
            </a:r>
          </a:p>
          <a:p>
            <a:pPr lvl="1"/>
            <a:r>
              <a:rPr lang="en-US" dirty="0"/>
              <a:t>Need to reshape</a:t>
            </a:r>
          </a:p>
          <a:p>
            <a:r>
              <a:rPr lang="en-US" dirty="0"/>
              <a:t>Use predict command to compute output</a:t>
            </a:r>
          </a:p>
          <a:p>
            <a:r>
              <a:rPr lang="en-US" dirty="0"/>
              <a:t>Generates two output channels 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5035663" y="4450405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2FD0C-3C66-4465-9FFE-E25EE4E6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77" y="3880402"/>
            <a:ext cx="3776110" cy="188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5E3D9C-7C21-42E4-BBFA-6C8BCA61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5" y="3862230"/>
            <a:ext cx="1954886" cy="2019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FBB03-2F23-4796-BB6C-AA388160B4EF}"/>
              </a:ext>
            </a:extLst>
          </p:cNvPr>
          <p:cNvSpPr txBox="1"/>
          <p:nvPr/>
        </p:nvSpPr>
        <p:spPr>
          <a:xfrm>
            <a:off x="1132594" y="350920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  </a:t>
            </a:r>
            <a:r>
              <a:rPr lang="en-US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12DB0-BEC5-4BF3-83AC-5523AA31BD9E}"/>
              </a:ext>
            </a:extLst>
          </p:cNvPr>
          <p:cNvSpPr txBox="1"/>
          <p:nvPr/>
        </p:nvSpPr>
        <p:spPr>
          <a:xfrm>
            <a:off x="3271527" y="4450405"/>
            <a:ext cx="1496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04BC1-ACF8-4234-860E-A6D584DBFFAB}"/>
              </a:ext>
            </a:extLst>
          </p:cNvPr>
          <p:cNvSpPr txBox="1"/>
          <p:nvPr/>
        </p:nvSpPr>
        <p:spPr>
          <a:xfrm>
            <a:off x="2555031" y="43755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808546-2D0A-432B-A023-9AD484B8B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138" y="1677832"/>
            <a:ext cx="3368040" cy="756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5B5725-B838-4F65-ABEE-0C017E583ECC}"/>
              </a:ext>
            </a:extLst>
          </p:cNvPr>
          <p:cNvSpPr txBox="1"/>
          <p:nvPr/>
        </p:nvSpPr>
        <p:spPr>
          <a:xfrm>
            <a:off x="6987909" y="328559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12954F-0914-4C61-976D-C5A99968E24A}"/>
              </a:ext>
            </a:extLst>
          </p:cNvPr>
          <p:cNvSpPr txBox="1"/>
          <p:nvPr/>
        </p:nvSpPr>
        <p:spPr>
          <a:xfrm>
            <a:off x="8807646" y="329787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</p:spTree>
    <p:extLst>
      <p:ext uri="{BB962C8B-B14F-4D97-AF65-F5344CB8AC3E}">
        <p14:creationId xmlns:p14="http://schemas.microsoft.com/office/powerpoint/2010/main" val="3965519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15BE-75D7-4101-8956-C084D574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 Color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 Single color input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input channels</a:t>
                </a:r>
              </a:p>
              <a:p>
                <a:pPr lvl="1"/>
                <a:r>
                  <a:rPr lang="en-US" dirty="0"/>
                  <a:t>Input size per sample = 368 x 487 x 3 </a:t>
                </a:r>
              </a:p>
              <a:p>
                <a:r>
                  <a:rPr lang="en-US" dirty="0"/>
                  <a:t>Output:  Filter with four different color filters</a:t>
                </a:r>
              </a:p>
              <a:p>
                <a:pPr lvl="1"/>
                <a:r>
                  <a:rPr lang="en-US" dirty="0"/>
                  <a:t>Each kernel is 9 x 9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output channels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BE742-DFB7-4BC5-A3CD-0E938442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6F01F-D9BC-409A-B331-E80AF1F6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3779140"/>
            <a:ext cx="2872740" cy="230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B8A39B-B874-45EF-89EC-2ADCFB04E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445" y="4238324"/>
            <a:ext cx="5019675" cy="1539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8409F-8E27-4DEF-B352-09B9B6E3F918}"/>
              </a:ext>
            </a:extLst>
          </p:cNvPr>
          <p:cNvSpPr txBox="1"/>
          <p:nvPr/>
        </p:nvSpPr>
        <p:spPr>
          <a:xfrm>
            <a:off x="3345180" y="4756502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B3BDEA-4F4C-4F0F-B1D8-46204A1BF2B7}"/>
              </a:ext>
            </a:extLst>
          </p:cNvPr>
          <p:cNvSpPr/>
          <p:nvPr/>
        </p:nvSpPr>
        <p:spPr>
          <a:xfrm>
            <a:off x="8867471" y="4669596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D7F6A0-3D7F-40C4-B458-DADF7207D78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1846" y="407707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30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723C-5173-453E-849B-D4FAA91E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D25F-BBA9-4C09-97D0-22D19D228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160" y="1539277"/>
            <a:ext cx="3398520" cy="4329817"/>
          </a:xfrm>
        </p:spPr>
        <p:txBody>
          <a:bodyPr/>
          <a:lstStyle/>
          <a:p>
            <a:r>
              <a:rPr lang="en-US" dirty="0"/>
              <a:t>Model with single layer</a:t>
            </a:r>
          </a:p>
          <a:p>
            <a:r>
              <a:rPr lang="en-US" dirty="0"/>
              <a:t>Input shape = (368, 488,3)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shape = (360,479,4)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CB3CC-5D42-4334-8EE8-96DE32FE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E5D20-988E-4676-8624-569E3C3D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39277"/>
            <a:ext cx="6161969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7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BE57-D874-4D09-ADB9-6C1CD8E8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</p:spPr>
            <p:txBody>
              <a:bodyPr/>
              <a:lstStyle/>
              <a:p>
                <a:r>
                  <a:rPr lang="en-US" dirty="0"/>
                  <a:t>Consider weight of the form: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= filter over space</a:t>
                </a:r>
              </a:p>
              <a:p>
                <a:pPr lvl="1"/>
                <a:r>
                  <a:rPr lang="en-US" dirty="0"/>
                  <a:t>Use Gaussian blur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= filter over channel</a:t>
                </a:r>
              </a:p>
              <a:p>
                <a:pPr lvl="1"/>
                <a:r>
                  <a:rPr lang="en-US" dirty="0"/>
                  <a:t>Weighting of 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output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filter:</a:t>
                </a:r>
              </a:p>
              <a:p>
                <a:pPr lvl="1"/>
                <a:r>
                  <a:rPr lang="en-US" dirty="0"/>
                  <a:t>Average over space and selects color</a:t>
                </a:r>
              </a:p>
              <a:p>
                <a:r>
                  <a:rPr lang="en-US" dirty="0"/>
                  <a:t>Again, normally we would train the weights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  <a:blipFill>
                <a:blip r:embed="rId2"/>
                <a:stretch>
                  <a:fillRect l="-3057" t="-1406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206F7-5ED5-479D-B250-EDD9837C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783C2-B284-49FA-88E5-99E74991E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" y="1793677"/>
            <a:ext cx="5040630" cy="33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76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3E51-44DE-4F20-8BDF-1BFFD7A2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ILSVRC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A7ABB-C35F-495E-9954-23F58CAA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 Large-Scale Visual Recognition Challenge</a:t>
            </a:r>
          </a:p>
          <a:p>
            <a:r>
              <a:rPr lang="en-US" dirty="0"/>
              <a:t>First year of competition in 2010 </a:t>
            </a:r>
          </a:p>
          <a:p>
            <a:r>
              <a:rPr lang="en-US" dirty="0"/>
              <a:t>Many developers tried their algorithms</a:t>
            </a:r>
          </a:p>
          <a:p>
            <a:r>
              <a:rPr lang="en-US" dirty="0"/>
              <a:t>Many challenges:</a:t>
            </a:r>
          </a:p>
          <a:p>
            <a:pPr lvl="1"/>
            <a:r>
              <a:rPr lang="en-US" dirty="0"/>
              <a:t>Objects in variety of positions, lighting</a:t>
            </a:r>
          </a:p>
          <a:p>
            <a:pPr lvl="1"/>
            <a:r>
              <a:rPr lang="en-US" dirty="0"/>
              <a:t>Occlusions</a:t>
            </a:r>
          </a:p>
          <a:p>
            <a:pPr lvl="1"/>
            <a:r>
              <a:rPr lang="en-US" dirty="0"/>
              <a:t>Fine-grained categories</a:t>
            </a:r>
            <a:br>
              <a:rPr lang="en-US" dirty="0"/>
            </a:br>
            <a:r>
              <a:rPr lang="en-US" dirty="0"/>
              <a:t>(e.g. African elephants vs. Indian elephants)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EA4A8-C824-472D-8651-BE9E9C17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49C59-2E0A-4BBB-8D3A-59B646D1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461" y="1594329"/>
            <a:ext cx="4852988" cy="38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9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6C388-11A5-47BE-BE43-F522C38E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37EB-E7B4-4E06-9480-ACBCA953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CCFFD-7FBF-4DBC-90C6-E44DD50F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61" y="4001039"/>
            <a:ext cx="7424109" cy="149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7AEE9-FBF2-4106-9782-6517A175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47" y="3277616"/>
            <a:ext cx="3105150" cy="361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8F3E7-8803-414F-B00B-6B76F7E5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115" y="1824632"/>
            <a:ext cx="3945255" cy="1209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05E0F4-84E8-4613-8BF7-0D643D97EF5B}"/>
              </a:ext>
            </a:extLst>
          </p:cNvPr>
          <p:cNvSpPr txBox="1"/>
          <p:nvPr/>
        </p:nvSpPr>
        <p:spPr>
          <a:xfrm>
            <a:off x="9346794" y="1930269"/>
            <a:ext cx="1362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Filters, W</a:t>
            </a:r>
            <a:br>
              <a:rPr lang="en-US" sz="2400" dirty="0"/>
            </a:br>
            <a:r>
              <a:rPr lang="en-US" sz="2400" dirty="0"/>
              <a:t>(9,9,3,4)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84C57D-8E17-4B64-89BB-19CB20493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782" y="1771029"/>
            <a:ext cx="1643334" cy="13170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BE3F9E-81DC-4332-92E2-37C9C745EE8C}"/>
              </a:ext>
            </a:extLst>
          </p:cNvPr>
          <p:cNvSpPr txBox="1"/>
          <p:nvPr/>
        </p:nvSpPr>
        <p:spPr>
          <a:xfrm>
            <a:off x="314072" y="1899695"/>
            <a:ext cx="1702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Input, x</a:t>
            </a:r>
          </a:p>
          <a:p>
            <a:r>
              <a:rPr lang="en-US" sz="2400" dirty="0"/>
              <a:t>(3 channels)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12E7524-FE56-4A2B-A19A-9AF6DDF77B27}"/>
              </a:ext>
            </a:extLst>
          </p:cNvPr>
          <p:cNvSpPr/>
          <p:nvPr/>
        </p:nvSpPr>
        <p:spPr>
          <a:xfrm rot="5400000">
            <a:off x="4287062" y="3292621"/>
            <a:ext cx="742248" cy="39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5AC45-C571-4E0C-922D-E83149E8DF5B}"/>
              </a:ext>
            </a:extLst>
          </p:cNvPr>
          <p:cNvSpPr txBox="1"/>
          <p:nvPr/>
        </p:nvSpPr>
        <p:spPr>
          <a:xfrm>
            <a:off x="4260582" y="2239740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45577-3D02-4905-BDD0-810F6E63CD19}"/>
              </a:ext>
            </a:extLst>
          </p:cNvPr>
          <p:cNvSpPr txBox="1"/>
          <p:nvPr/>
        </p:nvSpPr>
        <p:spPr>
          <a:xfrm>
            <a:off x="2194683" y="54932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FFD84-15EC-467F-801C-2A4888CAFD51}"/>
              </a:ext>
            </a:extLst>
          </p:cNvPr>
          <p:cNvSpPr txBox="1"/>
          <p:nvPr/>
        </p:nvSpPr>
        <p:spPr>
          <a:xfrm>
            <a:off x="4014420" y="550554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D927F-C182-4E78-9C99-A0AC61E69A5E}"/>
              </a:ext>
            </a:extLst>
          </p:cNvPr>
          <p:cNvSpPr txBox="1"/>
          <p:nvPr/>
        </p:nvSpPr>
        <p:spPr>
          <a:xfrm>
            <a:off x="5834157" y="552406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y[:,:,2]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82CE92-666D-49E9-90C7-26EFB961FCD8}"/>
              </a:ext>
            </a:extLst>
          </p:cNvPr>
          <p:cNvSpPr txBox="1"/>
          <p:nvPr/>
        </p:nvSpPr>
        <p:spPr>
          <a:xfrm>
            <a:off x="7719494" y="552517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y[:,:,3]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827E2-E856-4AD5-B55A-5CADA24C1063}"/>
              </a:ext>
            </a:extLst>
          </p:cNvPr>
          <p:cNvSpPr txBox="1"/>
          <p:nvPr/>
        </p:nvSpPr>
        <p:spPr>
          <a:xfrm>
            <a:off x="9346794" y="4636228"/>
            <a:ext cx="151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y</a:t>
            </a:r>
            <a:br>
              <a:rPr lang="en-US" sz="2400" dirty="0"/>
            </a:br>
            <a:r>
              <a:rPr lang="en-US" sz="2400" dirty="0"/>
              <a:t>4 channels</a:t>
            </a:r>
          </a:p>
        </p:txBody>
      </p:sp>
    </p:spTree>
    <p:extLst>
      <p:ext uri="{BB962C8B-B14F-4D97-AF65-F5344CB8AC3E}">
        <p14:creationId xmlns:p14="http://schemas.microsoft.com/office/powerpoint/2010/main" val="239938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layer filter in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6948" y="1539277"/>
            <a:ext cx="4968732" cy="4329817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first layer</a:t>
            </a:r>
          </a:p>
          <a:p>
            <a:pPr lvl="1"/>
            <a:r>
              <a:rPr lang="en-US" dirty="0"/>
              <a:t>96 filters</a:t>
            </a:r>
          </a:p>
          <a:p>
            <a:pPr lvl="1"/>
            <a:r>
              <a:rPr lang="en-US" dirty="0"/>
              <a:t>Size 11 x 11 x 3</a:t>
            </a:r>
          </a:p>
          <a:p>
            <a:pPr lvl="1"/>
            <a:r>
              <a:rPr lang="en-US" dirty="0"/>
              <a:t>Applied to image of 224 x 224 x 3</a:t>
            </a:r>
          </a:p>
          <a:p>
            <a:r>
              <a:rPr lang="en-US" dirty="0"/>
              <a:t>What do these learned features look like?</a:t>
            </a:r>
          </a:p>
          <a:p>
            <a:r>
              <a:rPr lang="en-US" dirty="0"/>
              <a:t>Selective to basic low-level features</a:t>
            </a:r>
          </a:p>
          <a:p>
            <a:pPr lvl="1"/>
            <a:r>
              <a:rPr lang="en-US" dirty="0"/>
              <a:t>Curves, edges, color transitions,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14" y="2185758"/>
            <a:ext cx="5320678" cy="235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54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Backpropagation training in CNNs</a:t>
            </a:r>
          </a:p>
          <a:p>
            <a:r>
              <a:rPr lang="en-US" dirty="0"/>
              <a:t>Exploring VGG16:  A state-of-the-art deep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62138" y="3785299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260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470-1340-4717-AC1B-03B7FC0D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Multi-Layer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</p:spPr>
            <p:txBody>
              <a:bodyPr/>
              <a:lstStyle/>
              <a:p>
                <a:r>
                  <a:rPr lang="en-US" dirty="0"/>
                  <a:t>Similar to single layer NNs</a:t>
                </a:r>
              </a:p>
              <a:p>
                <a:pPr lvl="1"/>
                <a:r>
                  <a:rPr lang="en-US" dirty="0"/>
                  <a:t>But must keep track of layers</a:t>
                </a:r>
              </a:p>
              <a:p>
                <a:r>
                  <a:rPr lang="en-US" dirty="0"/>
                  <a:t>Consider batch of image inputs: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 (</a:t>
                </a:r>
                <a:r>
                  <a:rPr lang="en-US" dirty="0" err="1"/>
                  <a:t>sample,row,col,channel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Input tensor at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for convolutional layer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fully connected layer </a:t>
                </a:r>
              </a:p>
              <a:p>
                <a:r>
                  <a:rPr lang="en-US" dirty="0"/>
                  <a:t>Output tensor from linear transform: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tensor after activation / pooling: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  <a:blipFill>
                <a:blip r:embed="rId2"/>
                <a:stretch>
                  <a:fillRect l="-315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14672-3BEE-4C51-A8A7-BF866CB7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55" y="5584506"/>
            <a:ext cx="1312025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2" descr="Image result for alexnet">
            <a:extLst>
              <a:ext uri="{FF2B5EF4-FFF2-40B4-BE49-F238E27FC236}">
                <a16:creationId xmlns:a16="http://schemas.microsoft.com/office/drawing/2014/main" id="{C8D7BB71-B7E7-459E-8526-485957A7D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924" y="1325416"/>
            <a:ext cx="4381111" cy="164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3BD47DE-A47B-4015-8CC0-9EEFBDEE91AE}"/>
              </a:ext>
            </a:extLst>
          </p:cNvPr>
          <p:cNvSpPr/>
          <p:nvPr/>
        </p:nvSpPr>
        <p:spPr>
          <a:xfrm>
            <a:off x="7099902" y="4211525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7B71EB-FFE8-4565-847A-104C3222BA95}"/>
              </a:ext>
            </a:extLst>
          </p:cNvPr>
          <p:cNvCxnSpPr>
            <a:cxnSpLocks/>
          </p:cNvCxnSpPr>
          <p:nvPr/>
        </p:nvCxnSpPr>
        <p:spPr>
          <a:xfrm>
            <a:off x="744385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/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7EF6DB6-47E0-4572-91F2-9EE804A22E66}"/>
              </a:ext>
            </a:extLst>
          </p:cNvPr>
          <p:cNvSpPr/>
          <p:nvPr/>
        </p:nvSpPr>
        <p:spPr>
          <a:xfrm>
            <a:off x="7918851" y="3999062"/>
            <a:ext cx="669592" cy="732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B82E8-DF5F-4B2B-A4FA-FDBBB5CB081C}"/>
              </a:ext>
            </a:extLst>
          </p:cNvPr>
          <p:cNvSpPr txBox="1"/>
          <p:nvPr/>
        </p:nvSpPr>
        <p:spPr>
          <a:xfrm>
            <a:off x="7614423" y="3325601"/>
            <a:ext cx="1319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Convolution or</a:t>
            </a:r>
            <a:br>
              <a:rPr lang="en-US" sz="1400" dirty="0"/>
            </a:br>
            <a:r>
              <a:rPr lang="en-US" sz="1400" dirty="0"/>
              <a:t>fully-connected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552AEB-1744-4AD5-BD43-B65E3F2EA0FE}"/>
              </a:ext>
            </a:extLst>
          </p:cNvPr>
          <p:cNvCxnSpPr>
            <a:cxnSpLocks/>
          </p:cNvCxnSpPr>
          <p:nvPr/>
        </p:nvCxnSpPr>
        <p:spPr>
          <a:xfrm>
            <a:off x="8588443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B6D1553-F917-4D22-B6FE-8F70E0A39DFE}"/>
              </a:ext>
            </a:extLst>
          </p:cNvPr>
          <p:cNvSpPr/>
          <p:nvPr/>
        </p:nvSpPr>
        <p:spPr>
          <a:xfrm>
            <a:off x="9054292" y="424996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9714C6-E7D3-4079-8E73-E99818EAFA2A}"/>
              </a:ext>
            </a:extLst>
          </p:cNvPr>
          <p:cNvSpPr/>
          <p:nvPr/>
        </p:nvSpPr>
        <p:spPr>
          <a:xfrm>
            <a:off x="9880278" y="3998414"/>
            <a:ext cx="650631" cy="6426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2A686-FC05-46E2-B2B3-9AC5A04C4D43}"/>
              </a:ext>
            </a:extLst>
          </p:cNvPr>
          <p:cNvCxnSpPr>
            <a:cxnSpLocks/>
          </p:cNvCxnSpPr>
          <p:nvPr/>
        </p:nvCxnSpPr>
        <p:spPr>
          <a:xfrm>
            <a:off x="939824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/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/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E898B1-DD7B-458E-A57C-33C852CCFEBC}"/>
              </a:ext>
            </a:extLst>
          </p:cNvPr>
          <p:cNvCxnSpPr>
            <a:cxnSpLocks/>
          </p:cNvCxnSpPr>
          <p:nvPr/>
        </p:nvCxnSpPr>
        <p:spPr>
          <a:xfrm>
            <a:off x="10547099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F82A646-C0D9-4C9E-9A41-9A85334C3D05}"/>
              </a:ext>
            </a:extLst>
          </p:cNvPr>
          <p:cNvSpPr/>
          <p:nvPr/>
        </p:nvSpPr>
        <p:spPr>
          <a:xfrm>
            <a:off x="11029138" y="422817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DD6D15-8E80-41D0-9540-8157ED4C7068}"/>
              </a:ext>
            </a:extLst>
          </p:cNvPr>
          <p:cNvCxnSpPr>
            <a:cxnSpLocks/>
          </p:cNvCxnSpPr>
          <p:nvPr/>
        </p:nvCxnSpPr>
        <p:spPr>
          <a:xfrm>
            <a:off x="11356896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FF0D90-B784-4588-8C8E-6BBC612EEAE2}"/>
              </a:ext>
            </a:extLst>
          </p:cNvPr>
          <p:cNvCxnSpPr>
            <a:cxnSpLocks/>
          </p:cNvCxnSpPr>
          <p:nvPr/>
        </p:nvCxnSpPr>
        <p:spPr>
          <a:xfrm>
            <a:off x="6634053" y="4400152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454D49-4FA0-429E-8CC8-62C3ADA61CBC}"/>
              </a:ext>
            </a:extLst>
          </p:cNvPr>
          <p:cNvSpPr txBox="1"/>
          <p:nvPr/>
        </p:nvSpPr>
        <p:spPr>
          <a:xfrm>
            <a:off x="9841307" y="3310938"/>
            <a:ext cx="9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Activation,</a:t>
            </a:r>
            <a:br>
              <a:rPr lang="en-US" sz="1400" dirty="0"/>
            </a:br>
            <a:r>
              <a:rPr lang="en-US" sz="1400" dirty="0"/>
              <a:t>pooling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4526A3-8939-4518-B932-C91E9557C2CF}"/>
              </a:ext>
            </a:extLst>
          </p:cNvPr>
          <p:cNvSpPr/>
          <p:nvPr/>
        </p:nvSpPr>
        <p:spPr>
          <a:xfrm>
            <a:off x="8081668" y="5159646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DBFB9-9E0F-4B2F-AB93-3EFE068F62B2}"/>
              </a:ext>
            </a:extLst>
          </p:cNvPr>
          <p:cNvCxnSpPr>
            <a:cxnSpLocks/>
            <a:stCxn id="23" idx="0"/>
            <a:endCxn id="10" idx="2"/>
          </p:cNvCxnSpPr>
          <p:nvPr/>
        </p:nvCxnSpPr>
        <p:spPr>
          <a:xfrm flipV="1">
            <a:off x="8253642" y="4731893"/>
            <a:ext cx="5" cy="42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/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1A7B2D9-F34A-4F2C-8FB4-18581B80780B}"/>
              </a:ext>
            </a:extLst>
          </p:cNvPr>
          <p:cNvSpPr txBox="1"/>
          <p:nvPr/>
        </p:nvSpPr>
        <p:spPr>
          <a:xfrm>
            <a:off x="8748233" y="5561317"/>
            <a:ext cx="1056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Weight-bias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CCA47A-A6B1-4E65-8295-F056DA34A3CD}"/>
              </a:ext>
            </a:extLst>
          </p:cNvPr>
          <p:cNvCxnSpPr/>
          <p:nvPr/>
        </p:nvCxnSpPr>
        <p:spPr>
          <a:xfrm flipH="1">
            <a:off x="7536746" y="2593731"/>
            <a:ext cx="888870" cy="71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8F2336-6C33-4ABF-8E9C-8D67AAC96F71}"/>
              </a:ext>
            </a:extLst>
          </p:cNvPr>
          <p:cNvCxnSpPr>
            <a:cxnSpLocks/>
          </p:cNvCxnSpPr>
          <p:nvPr/>
        </p:nvCxnSpPr>
        <p:spPr>
          <a:xfrm>
            <a:off x="9276454" y="2606451"/>
            <a:ext cx="1312026" cy="704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420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419D-8E65-4133-B917-AC0D5BB6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Back-Propagation in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</p:spPr>
            <p:txBody>
              <a:bodyPr/>
              <a:lstStyle/>
              <a:p>
                <a:r>
                  <a:rPr lang="en-US" dirty="0"/>
                  <a:t>Convolutional layer in forward path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During back-propagation:</a:t>
                </a:r>
              </a:p>
              <a:p>
                <a:pPr lvl="1"/>
                <a:r>
                  <a:rPr lang="en-US" dirty="0"/>
                  <a:t>Obtain gradient tensor from upstream layers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Need to compute downstream gradients: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  <a:blipFill>
                <a:blip r:embed="rId2"/>
                <a:stretch>
                  <a:fillRect l="-1865" t="-2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E3FE8-0572-4F9E-AA05-51230728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169688-B7BA-4F71-A177-C9214B65AE7C}"/>
              </a:ext>
            </a:extLst>
          </p:cNvPr>
          <p:cNvSpPr/>
          <p:nvPr/>
        </p:nvSpPr>
        <p:spPr>
          <a:xfrm>
            <a:off x="7298471" y="2234486"/>
            <a:ext cx="343948" cy="3439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D8B398-3CFB-4EA4-BBA1-B75C550297AB}"/>
              </a:ext>
            </a:extLst>
          </p:cNvPr>
          <p:cNvSpPr/>
          <p:nvPr/>
        </p:nvSpPr>
        <p:spPr>
          <a:xfrm>
            <a:off x="8819861" y="222889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2900D9-750C-47F2-9032-E54BD5DB1758}"/>
              </a:ext>
            </a:extLst>
          </p:cNvPr>
          <p:cNvCxnSpPr>
            <a:cxnSpLocks/>
          </p:cNvCxnSpPr>
          <p:nvPr/>
        </p:nvCxnSpPr>
        <p:spPr>
          <a:xfrm>
            <a:off x="7642419" y="2385707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FD575BC-F030-454A-B4E3-E1F64579CBFA}"/>
              </a:ext>
            </a:extLst>
          </p:cNvPr>
          <p:cNvSpPr/>
          <p:nvPr/>
        </p:nvSpPr>
        <p:spPr>
          <a:xfrm>
            <a:off x="10998315" y="2213733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3A06D8-7BB2-4B15-B9DC-6DCF3F116076}"/>
              </a:ext>
            </a:extLst>
          </p:cNvPr>
          <p:cNvCxnSpPr>
            <a:cxnSpLocks/>
          </p:cNvCxnSpPr>
          <p:nvPr/>
        </p:nvCxnSpPr>
        <p:spPr>
          <a:xfrm>
            <a:off x="10551530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/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blipFill>
                <a:blip r:embed="rId3"/>
                <a:stretch>
                  <a:fillRect l="-15385" t="-4255" r="-11538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/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blipFill>
                <a:blip r:embed="rId4"/>
                <a:stretch>
                  <a:fillRect l="-7477" t="-1413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/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Loss function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blipFill>
                <a:blip r:embed="rId5"/>
                <a:stretch>
                  <a:fillRect l="-11823" t="-7143" r="-1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713957-857C-4E0A-BA37-00EEEE26B53C}"/>
              </a:ext>
            </a:extLst>
          </p:cNvPr>
          <p:cNvCxnSpPr>
            <a:cxnSpLocks/>
          </p:cNvCxnSpPr>
          <p:nvPr/>
        </p:nvCxnSpPr>
        <p:spPr>
          <a:xfrm>
            <a:off x="9153835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3352C7-35B6-4114-8918-6F031F664A43}"/>
              </a:ext>
            </a:extLst>
          </p:cNvPr>
          <p:cNvCxnSpPr>
            <a:cxnSpLocks/>
          </p:cNvCxnSpPr>
          <p:nvPr/>
        </p:nvCxnSpPr>
        <p:spPr>
          <a:xfrm>
            <a:off x="6803049" y="2405500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/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/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E1D527C1-7678-4C18-8CF9-1E29DFA602F0}"/>
              </a:ext>
            </a:extLst>
          </p:cNvPr>
          <p:cNvSpPr/>
          <p:nvPr/>
        </p:nvSpPr>
        <p:spPr>
          <a:xfrm>
            <a:off x="5368452" y="224707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2A65D7-9CF6-438E-AD96-A5A15FD2D9E2}"/>
              </a:ext>
            </a:extLst>
          </p:cNvPr>
          <p:cNvCxnSpPr>
            <a:cxnSpLocks/>
          </p:cNvCxnSpPr>
          <p:nvPr/>
        </p:nvCxnSpPr>
        <p:spPr>
          <a:xfrm>
            <a:off x="5702426" y="240388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/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Input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  <a:blipFill>
                <a:blip r:embed="rId8"/>
                <a:stretch>
                  <a:fillRect l="-7563" t="-3289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302873F-E9C8-4405-A9E5-CDBFAF98F97E}"/>
              </a:ext>
            </a:extLst>
          </p:cNvPr>
          <p:cNvSpPr/>
          <p:nvPr/>
        </p:nvSpPr>
        <p:spPr>
          <a:xfrm>
            <a:off x="8819861" y="4271991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F0D8CE-879D-481A-A45F-0B19A90D690C}"/>
              </a:ext>
            </a:extLst>
          </p:cNvPr>
          <p:cNvCxnSpPr>
            <a:cxnSpLocks/>
            <a:stCxn id="21" idx="0"/>
            <a:endCxn id="6" idx="4"/>
          </p:cNvCxnSpPr>
          <p:nvPr/>
        </p:nvCxnSpPr>
        <p:spPr>
          <a:xfrm flipV="1">
            <a:off x="8991835" y="2572841"/>
            <a:ext cx="0" cy="169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/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C59DCD2-82AA-45D5-8376-408382B2E35A}"/>
              </a:ext>
            </a:extLst>
          </p:cNvPr>
          <p:cNvSpPr/>
          <p:nvPr/>
        </p:nvSpPr>
        <p:spPr>
          <a:xfrm rot="10800000">
            <a:off x="9477791" y="2620003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/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38486E6C-08F0-4CC5-AACD-8CB239D184E9}"/>
              </a:ext>
            </a:extLst>
          </p:cNvPr>
          <p:cNvSpPr/>
          <p:nvPr/>
        </p:nvSpPr>
        <p:spPr>
          <a:xfrm rot="10800000">
            <a:off x="7823354" y="2601088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/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32181372-6C06-4468-B816-15D01D539065}"/>
              </a:ext>
            </a:extLst>
          </p:cNvPr>
          <p:cNvSpPr/>
          <p:nvPr/>
        </p:nvSpPr>
        <p:spPr>
          <a:xfrm rot="5400000">
            <a:off x="8852159" y="3873024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/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994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Write convolution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Drop layer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backpropagation, we receive gradient tensor: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First compute gradient </a:t>
                </a:r>
                <a:r>
                  <a:rPr lang="en-US" dirty="0" err="1"/>
                  <a:t>wrt</a:t>
                </a:r>
                <a:r>
                  <a:rPr lang="en-US" dirty="0"/>
                  <a:t> weights: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95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With Respect to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Gradient </a:t>
                </a:r>
                <a:r>
                  <a:rPr lang="en-US" dirty="0" err="1"/>
                  <a:t>wrt</a:t>
                </a:r>
                <a:r>
                  <a:rPr lang="en-US" dirty="0"/>
                  <a:t> weights: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chain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den>
                            </m:f>
                          </m:e>
                        </m:nary>
                      </m:e>
                    </m:nary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Gradient </a:t>
                </a:r>
                <a:r>
                  <a:rPr lang="en-US" dirty="0" err="1"/>
                  <a:t>wrt</a:t>
                </a:r>
                <a:r>
                  <a:rPr lang="en-US" dirty="0"/>
                  <a:t> weights can be computed via convolution</a:t>
                </a:r>
              </a:p>
              <a:p>
                <a:pPr lvl="1"/>
                <a:r>
                  <a:rPr lang="en-US" dirty="0"/>
                  <a:t>Convolve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with gradient tensor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Similar computations for gradients with respect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See homework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2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31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2236-C2EF-47B4-8252-8ED2F815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B1DE-624F-49D1-AE96-729F0076C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 networks involve millions of parameters</a:t>
            </a:r>
          </a:p>
          <a:p>
            <a:r>
              <a:rPr lang="en-US" dirty="0"/>
              <a:t>Require enormous datasets</a:t>
            </a:r>
          </a:p>
          <a:p>
            <a:r>
              <a:rPr lang="en-US" dirty="0"/>
              <a:t>Conventional processors cannot train in reasonable time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Graphics Processor Units</a:t>
            </a:r>
          </a:p>
          <a:p>
            <a:pPr lvl="1"/>
            <a:r>
              <a:rPr lang="en-US" dirty="0"/>
              <a:t>Originally for graphics acceleration</a:t>
            </a:r>
          </a:p>
          <a:p>
            <a:pPr lvl="1"/>
            <a:r>
              <a:rPr lang="en-US" dirty="0"/>
              <a:t>Now essential for deep learning</a:t>
            </a:r>
          </a:p>
          <a:p>
            <a:r>
              <a:rPr lang="en-US" dirty="0"/>
              <a:t>Cannot use the GPU on your laptop</a:t>
            </a:r>
          </a:p>
          <a:p>
            <a:r>
              <a:rPr lang="en-US" dirty="0"/>
              <a:t>But, can:</a:t>
            </a:r>
          </a:p>
          <a:p>
            <a:pPr lvl="1"/>
            <a:r>
              <a:rPr lang="en-US" dirty="0"/>
              <a:t>Rent GPU instances in cloud (~$0.80 / hour)</a:t>
            </a:r>
          </a:p>
          <a:p>
            <a:pPr lvl="1"/>
            <a:r>
              <a:rPr lang="en-US" dirty="0"/>
              <a:t>Purchase GPU workstation (~$2000)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51E96-1E24-4DE1-B9C3-C50B55E1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96CBF-461E-4954-80F8-FB7495AD9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810" y="3125754"/>
            <a:ext cx="5235006" cy="1594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234E8-6C3F-4662-AA02-743881766DAA}"/>
              </a:ext>
            </a:extLst>
          </p:cNvPr>
          <p:cNvSpPr txBox="1"/>
          <p:nvPr/>
        </p:nvSpPr>
        <p:spPr>
          <a:xfrm>
            <a:off x="6298163" y="5169159"/>
            <a:ext cx="55682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Speed up on 2012 ImageNet winner using Nvidia Tesla K40</a:t>
            </a:r>
          </a:p>
          <a:p>
            <a:r>
              <a:rPr lang="en-US" sz="1400" dirty="0"/>
              <a:t>From </a:t>
            </a:r>
            <a:r>
              <a:rPr lang="en-US" sz="1400" dirty="0">
                <a:hlinkClick r:id="rId3"/>
              </a:rPr>
              <a:t>http://www.nvidia.com/content/events/geoInt2015/LBrown_DL.pdf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Much faster results available today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B292B-5DB0-47B8-B5B0-08319FC39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227" y="929512"/>
            <a:ext cx="23241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86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Backpropagation training in CNNs</a:t>
            </a:r>
          </a:p>
          <a:p>
            <a:r>
              <a:rPr lang="en-US" dirty="0"/>
              <a:t>Exploring VGG16:  A state-of-the-art deep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78916" y="424669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62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6E16-DA5B-4A2F-A004-BEEE51FC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04D86-4652-49F6-874B-270DA0115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 networks take enormous resources to train</a:t>
            </a:r>
          </a:p>
          <a:p>
            <a:pPr lvl="1"/>
            <a:r>
              <a:rPr lang="en-US" dirty="0"/>
              <a:t>Millions of parameters</a:t>
            </a:r>
          </a:p>
          <a:p>
            <a:pPr lvl="1"/>
            <a:r>
              <a:rPr lang="en-US" dirty="0"/>
              <a:t>Often days of training, clusters of GPUs</a:t>
            </a:r>
          </a:p>
          <a:p>
            <a:pPr lvl="1"/>
            <a:r>
              <a:rPr lang="en-US" dirty="0"/>
              <a:t>Extremely expensive</a:t>
            </a:r>
          </a:p>
          <a:p>
            <a:r>
              <a:rPr lang="en-US" dirty="0"/>
              <a:t>Pre-trained networks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Load network architecture and weights </a:t>
            </a:r>
          </a:p>
          <a:p>
            <a:pPr lvl="1"/>
            <a:r>
              <a:rPr lang="en-US" dirty="0"/>
              <a:t>Models available for many state-of-the-art networks</a:t>
            </a:r>
          </a:p>
          <a:p>
            <a:r>
              <a:rPr lang="en-US" dirty="0"/>
              <a:t>Can be used for:</a:t>
            </a:r>
          </a:p>
          <a:p>
            <a:pPr lvl="1"/>
            <a:r>
              <a:rPr lang="en-US" dirty="0"/>
              <a:t>Making predictions</a:t>
            </a:r>
          </a:p>
          <a:p>
            <a:pPr lvl="1"/>
            <a:r>
              <a:rPr lang="en-US" dirty="0"/>
              <a:t>Building new, powerful networks (see lab)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C2659-BF5A-484F-8876-D5C9C66F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F6B8C-EB22-45A6-B075-4C8E65D0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815" y="2240743"/>
            <a:ext cx="4697904" cy="2132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CFA92-7890-46B5-AD34-97D54146F0EB}"/>
              </a:ext>
            </a:extLst>
          </p:cNvPr>
          <p:cNvSpPr txBox="1"/>
          <p:nvPr/>
        </p:nvSpPr>
        <p:spPr>
          <a:xfrm>
            <a:off x="6554815" y="4633484"/>
            <a:ext cx="293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https://keras.io/applications/</a:t>
            </a:r>
          </a:p>
        </p:txBody>
      </p:sp>
    </p:spTree>
    <p:extLst>
      <p:ext uri="{BB962C8B-B14F-4D97-AF65-F5344CB8AC3E}">
        <p14:creationId xmlns:p14="http://schemas.microsoft.com/office/powerpoint/2010/main" val="3711583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4A04-702D-4D44-ACBC-187ACA3B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Networks Enter 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46BD-8C22-4B44-988F-253004A72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7"/>
            <a:ext cx="5968795" cy="4329817"/>
          </a:xfrm>
        </p:spPr>
        <p:txBody>
          <a:bodyPr/>
          <a:lstStyle/>
          <a:p>
            <a:r>
              <a:rPr lang="en-US" dirty="0"/>
              <a:t>2012:  Stunning breakthrough by the first deep network</a:t>
            </a:r>
          </a:p>
          <a:p>
            <a:r>
              <a:rPr lang="en-US" dirty="0"/>
              <a:t>“</a:t>
            </a:r>
            <a:r>
              <a:rPr lang="en-US" dirty="0" err="1"/>
              <a:t>AlexNet</a:t>
            </a:r>
            <a:r>
              <a:rPr lang="en-US" dirty="0"/>
              <a:t>”  from U Toronto</a:t>
            </a:r>
          </a:p>
          <a:p>
            <a:r>
              <a:rPr lang="en-US" dirty="0"/>
              <a:t>Easily won ILSVRC competition</a:t>
            </a:r>
          </a:p>
          <a:p>
            <a:pPr lvl="1"/>
            <a:r>
              <a:rPr lang="en-US" dirty="0"/>
              <a:t>Top-5 error rate: 15.3%, second place:  25.6% </a:t>
            </a:r>
          </a:p>
          <a:p>
            <a:r>
              <a:rPr lang="en-US" dirty="0"/>
              <a:t>Soon, all competitive methods are deep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EE0D3-D0FD-4768-AE62-BF934817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9218" name="Picture 2" descr="https://pbs.twimg.com/media/CYHtC4WVAAEyGAL.png:large">
            <a:extLst>
              <a:ext uri="{FF2B5EF4-FFF2-40B4-BE49-F238E27FC236}">
                <a16:creationId xmlns:a16="http://schemas.microsoft.com/office/drawing/2014/main" id="{45524530-8B00-4812-80D9-8B0D6F28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075" y="1212043"/>
            <a:ext cx="42291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106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D561-79EF-40C3-8959-81920823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A31C-FA0C-48CB-83CF-E4567894C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Visual Geometry Group</a:t>
            </a:r>
          </a:p>
          <a:p>
            <a:pPr lvl="1"/>
            <a:r>
              <a:rPr lang="en-US" dirty="0"/>
              <a:t>Oxford, UK</a:t>
            </a:r>
          </a:p>
          <a:p>
            <a:pPr lvl="1"/>
            <a:endParaRPr lang="en-US" dirty="0"/>
          </a:p>
          <a:p>
            <a:r>
              <a:rPr lang="en-US" dirty="0"/>
              <a:t>Won ImageNet ILSVRC-2014  </a:t>
            </a:r>
          </a:p>
          <a:p>
            <a:r>
              <a:rPr lang="en-US" dirty="0"/>
              <a:t>Remains a very good network</a:t>
            </a:r>
          </a:p>
          <a:p>
            <a:endParaRPr lang="en-US" dirty="0"/>
          </a:p>
          <a:p>
            <a:r>
              <a:rPr lang="en-US" dirty="0"/>
              <a:t>Will load this network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9BE73-8D47-4C9C-89EB-07DBC741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3659E-1506-4655-81FE-50BD15F8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416" y="1771988"/>
            <a:ext cx="551497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50BC7-5451-41AB-BF58-37DD42571B0C}"/>
              </a:ext>
            </a:extLst>
          </p:cNvPr>
          <p:cNvSpPr txBox="1"/>
          <p:nvPr/>
        </p:nvSpPr>
        <p:spPr>
          <a:xfrm>
            <a:off x="5374432" y="3704185"/>
            <a:ext cx="69058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http://www.robots.ox.ac.uk/~vgg/research/very_deep/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K. </a:t>
            </a:r>
            <a:r>
              <a:rPr lang="en-US" i="1" dirty="0" err="1"/>
              <a:t>Simonyan</a:t>
            </a:r>
            <a:r>
              <a:rPr lang="en-US" i="1" dirty="0"/>
              <a:t>, A. Zisserman</a:t>
            </a:r>
          </a:p>
          <a:p>
            <a:r>
              <a:rPr lang="en-US" b="1" dirty="0">
                <a:hlinkClick r:id="rId4"/>
              </a:rPr>
              <a:t>Very Deep Convolutional Networks for Large-Scale Image Recognition </a:t>
            </a:r>
            <a:r>
              <a:rPr lang="en-US" b="1" dirty="0"/>
              <a:t> </a:t>
            </a:r>
          </a:p>
          <a:p>
            <a:r>
              <a:rPr lang="en-US" dirty="0" err="1"/>
              <a:t>arXiv</a:t>
            </a:r>
            <a:r>
              <a:rPr lang="en-US" dirty="0"/>
              <a:t> technical report, 2014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417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D739-E925-469A-A464-E5281E16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Pre-Trained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D7628-4F4A-4A90-B83E-F3C78FEE9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7213" y="2499852"/>
            <a:ext cx="3958467" cy="3369242"/>
          </a:xfrm>
        </p:spPr>
        <p:txBody>
          <a:bodyPr/>
          <a:lstStyle/>
          <a:p>
            <a:r>
              <a:rPr lang="en-US" dirty="0"/>
              <a:t>Load the packages</a:t>
            </a:r>
          </a:p>
          <a:p>
            <a:endParaRPr lang="en-US" dirty="0"/>
          </a:p>
          <a:p>
            <a:r>
              <a:rPr lang="en-US" dirty="0"/>
              <a:t>Create the model</a:t>
            </a:r>
          </a:p>
          <a:p>
            <a:pPr lvl="1"/>
            <a:r>
              <a:rPr lang="en-US" dirty="0"/>
              <a:t>Downloads the h5 file</a:t>
            </a:r>
          </a:p>
          <a:p>
            <a:pPr lvl="1"/>
            <a:r>
              <a:rPr lang="en-US" dirty="0"/>
              <a:t>First time, may be a while </a:t>
            </a:r>
          </a:p>
          <a:p>
            <a:pPr lvl="1"/>
            <a:r>
              <a:rPr lang="en-US" dirty="0"/>
              <a:t>500 MB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3B297-454F-404D-94CD-3CFDBB06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C11B-6F93-4B0C-97BF-2B92D6E9A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39277"/>
            <a:ext cx="7372770" cy="888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9047F3-A811-44BA-873F-592509456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335041"/>
            <a:ext cx="4690562" cy="8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67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A344-979E-4C2B-A82B-E0DC0ABC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6BF7B-9A01-495F-A182-878DB479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04DB5-BF5C-46BE-B116-B69B49DF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75871"/>
            <a:ext cx="4190612" cy="4838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EE90D-C9D1-4340-BF5B-33576807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219" y="1562780"/>
            <a:ext cx="4800600" cy="32099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4B90CE-FCBE-48F0-99D5-73CD796BA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8219" y="5008671"/>
            <a:ext cx="5297461" cy="860423"/>
          </a:xfrm>
        </p:spPr>
        <p:txBody>
          <a:bodyPr>
            <a:normAutofit/>
          </a:bodyPr>
          <a:lstStyle/>
          <a:p>
            <a:r>
              <a:rPr lang="en-US" dirty="0"/>
              <a:t>Very deep:  16 layers</a:t>
            </a:r>
          </a:p>
          <a:p>
            <a:r>
              <a:rPr lang="en-US" dirty="0"/>
              <a:t>130 million parameters!</a:t>
            </a:r>
          </a:p>
        </p:txBody>
      </p:sp>
    </p:spTree>
    <p:extLst>
      <p:ext uri="{BB962C8B-B14F-4D97-AF65-F5344CB8AC3E}">
        <p14:creationId xmlns:p14="http://schemas.microsoft.com/office/powerpoint/2010/main" val="2504371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0C51-69B0-4FF0-9023-3560A283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Some Test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FCCB4-9587-40C2-9F36-C19CAF08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2174307"/>
          </a:xfrm>
        </p:spPr>
        <p:txBody>
          <a:bodyPr/>
          <a:lstStyle/>
          <a:p>
            <a:r>
              <a:rPr lang="en-US" dirty="0"/>
              <a:t>Get images from the web of some category  (e.g. elephants)</a:t>
            </a:r>
          </a:p>
          <a:p>
            <a:r>
              <a:rPr lang="en-US" dirty="0"/>
              <a:t>Many possible sources.  </a:t>
            </a:r>
          </a:p>
          <a:p>
            <a:pPr lvl="1"/>
            <a:r>
              <a:rPr lang="en-US" dirty="0"/>
              <a:t>Example:  Flickr API (see Demo in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r>
              <a:rPr lang="en-US" dirty="0"/>
              <a:t>Re-size / pad images so that they match expected input of VGG16 </a:t>
            </a:r>
          </a:p>
          <a:p>
            <a:pPr lvl="1"/>
            <a:r>
              <a:rPr lang="en-US" dirty="0"/>
              <a:t>Input shape (224, 224,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64A08-4A82-4EDF-8734-2F536F78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0DAC0-DC04-4681-B414-8E0A1C06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87" y="3829012"/>
            <a:ext cx="79914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1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836A-75CE-4359-B460-DF7C170B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Predictions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C92D-0069-47CE-9096-893F45BB6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162" y="1530484"/>
            <a:ext cx="3796518" cy="4329817"/>
          </a:xfrm>
        </p:spPr>
        <p:txBody>
          <a:bodyPr/>
          <a:lstStyle/>
          <a:p>
            <a:r>
              <a:rPr lang="en-US" dirty="0"/>
              <a:t>Pre-process</a:t>
            </a:r>
          </a:p>
          <a:p>
            <a:r>
              <a:rPr lang="en-US" dirty="0"/>
              <a:t>Predict </a:t>
            </a:r>
          </a:p>
          <a:p>
            <a:pPr lvl="1"/>
            <a:r>
              <a:rPr lang="en-US" dirty="0"/>
              <a:t>Runs input through network</a:t>
            </a:r>
          </a:p>
          <a:p>
            <a:r>
              <a:rPr lang="en-US" dirty="0"/>
              <a:t>Decode predictions</a:t>
            </a:r>
          </a:p>
          <a:p>
            <a:pPr lvl="1"/>
            <a:r>
              <a:rPr lang="en-US" dirty="0"/>
              <a:t>Creates data structure for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A62C8-0ECF-40A7-B954-5DD140F1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EBF13-68E4-4898-8E5E-94AE66E2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79" y="1673835"/>
            <a:ext cx="2991058" cy="409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2C7120-C9E6-4CFC-B146-67A3368F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79" y="2206960"/>
            <a:ext cx="5644676" cy="694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648F7-C242-4202-9F2D-A04AA1631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00" y="3182815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50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6AF4-6F14-4E6C-B641-A54FC66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Classification can be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8797E-11D7-4914-ACEC-5E98790CA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categories differences are subtle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878EF-1A77-4D78-92D6-15E64FE7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2" descr="Image result for african vs indian elephants">
            <a:extLst>
              <a:ext uri="{FF2B5EF4-FFF2-40B4-BE49-F238E27FC236}">
                <a16:creationId xmlns:a16="http://schemas.microsoft.com/office/drawing/2014/main" id="{9D527488-532F-4FA1-BCAD-2D388A0AC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17" y="2253117"/>
            <a:ext cx="4067908" cy="310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18B9D-9995-4D99-B823-A0007BB5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253117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0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2493-5BC5-40FE-8CAB-2F21E9AD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758E-5B53-4992-8E80-59EE0AB6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7414" y="1539277"/>
            <a:ext cx="5458265" cy="4329817"/>
          </a:xfrm>
        </p:spPr>
        <p:txBody>
          <a:bodyPr/>
          <a:lstStyle/>
          <a:p>
            <a:r>
              <a:rPr lang="en-US" dirty="0"/>
              <a:t>Often need outputs of hidden layers</a:t>
            </a:r>
          </a:p>
          <a:p>
            <a:r>
              <a:rPr lang="en-US" dirty="0"/>
              <a:t>Provides “latent” representation of image</a:t>
            </a:r>
          </a:p>
          <a:p>
            <a:pPr lvl="1"/>
            <a:r>
              <a:rPr lang="en-US" dirty="0"/>
              <a:t>Can be useful for other tasks</a:t>
            </a:r>
          </a:p>
          <a:p>
            <a:pPr lvl="1"/>
            <a:r>
              <a:rPr lang="en-US" dirty="0"/>
              <a:t>See lab</a:t>
            </a:r>
          </a:p>
          <a:p>
            <a:r>
              <a:rPr lang="en-US" dirty="0"/>
              <a:t>In </a:t>
            </a:r>
            <a:r>
              <a:rPr lang="en-US" dirty="0" err="1"/>
              <a:t>Keras</a:t>
            </a:r>
            <a:r>
              <a:rPr lang="en-US" dirty="0"/>
              <a:t>, create new model</a:t>
            </a:r>
          </a:p>
          <a:p>
            <a:pPr lvl="1"/>
            <a:r>
              <a:rPr lang="en-US" dirty="0"/>
              <a:t>Specify output layers</a:t>
            </a:r>
          </a:p>
          <a:p>
            <a:r>
              <a:rPr lang="en-US" dirty="0"/>
              <a:t>Predict with new model to extract hidden outputs</a:t>
            </a:r>
          </a:p>
          <a:p>
            <a:r>
              <a:rPr lang="en-US" dirty="0"/>
              <a:t>Hidden layers see high level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sparsity</a:t>
            </a:r>
          </a:p>
          <a:p>
            <a:pPr lvl="1"/>
            <a:r>
              <a:rPr lang="en-US" dirty="0"/>
              <a:t>Many coefficients are zero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76C67-D646-4932-96E4-9E3B74CE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241A6-B8E8-4697-9107-4CAAE0E6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96" y="1539277"/>
            <a:ext cx="430530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3D27B-884F-44C3-AD24-C8A0F95BB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385277"/>
            <a:ext cx="2607103" cy="468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0BD91-342E-4236-B73A-4BF1D104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93" y="3889793"/>
            <a:ext cx="38671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079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987A-5296-4CF8-B786-5CADD966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C165-78BC-4890-9FAF-75F1BA1E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83539-D281-40AB-BD85-543AFFEE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49" y="1840156"/>
            <a:ext cx="51530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4C226-9DD3-41B5-8EE2-329F6F91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198" y="3849931"/>
            <a:ext cx="2619375" cy="1743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589A5-0002-40F0-B605-FF2DAC4C624C}"/>
              </a:ext>
            </a:extLst>
          </p:cNvPr>
          <p:cNvSpPr txBox="1"/>
          <p:nvPr/>
        </p:nvSpPr>
        <p:spPr>
          <a:xfrm>
            <a:off x="6430474" y="4158762"/>
            <a:ext cx="1111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  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0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Alex </a:t>
            </a:r>
            <a:r>
              <a:rPr lang="en-US" dirty="0" err="1"/>
              <a:t>Krizhevsky</a:t>
            </a:r>
            <a:r>
              <a:rPr lang="en-US" dirty="0"/>
              <a:t>, Ilya </a:t>
            </a:r>
            <a:r>
              <a:rPr lang="en-US" dirty="0" err="1"/>
              <a:t>Sutskever</a:t>
            </a:r>
            <a:r>
              <a:rPr lang="en-US" dirty="0"/>
              <a:t>,  Geoffrey E. Hinton University of Toronto, 2012</a:t>
            </a:r>
          </a:p>
          <a:p>
            <a:r>
              <a:rPr lang="en-US" dirty="0"/>
              <a:t>Key idea:  Build a very deep neural network</a:t>
            </a:r>
          </a:p>
          <a:p>
            <a:r>
              <a:rPr lang="en-US" dirty="0"/>
              <a:t>60 million parameters, 650000 neurons</a:t>
            </a:r>
          </a:p>
          <a:p>
            <a:r>
              <a:rPr lang="en-US" dirty="0"/>
              <a:t>5 conv layers + 3 FC layers</a:t>
            </a:r>
          </a:p>
          <a:p>
            <a:r>
              <a:rPr lang="en-US" dirty="0"/>
              <a:t>Final is 1000-way </a:t>
            </a:r>
            <a:r>
              <a:rPr lang="en-US" dirty="0" err="1"/>
              <a:t>softmax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2" descr="Image result for alexnet">
            <a:extLst>
              <a:ext uri="{FF2B5EF4-FFF2-40B4-BE49-F238E27FC236}">
                <a16:creationId xmlns:a16="http://schemas.microsoft.com/office/drawing/2014/main" id="{19B2C63D-BD64-4FA0-9D53-F81042C17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709" y="3939031"/>
            <a:ext cx="57340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54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and Feature Hierarchies 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Backpropagation training in CNNs</a:t>
            </a:r>
          </a:p>
          <a:p>
            <a:r>
              <a:rPr lang="en-US" dirty="0"/>
              <a:t>Exploring VGG16:  A state-of-the-art deep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06383" y="1994717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95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Why do deep networks work?</a:t>
                </a:r>
              </a:p>
              <a:p>
                <a:r>
                  <a:rPr lang="en-US" dirty="0"/>
                  <a:t>Recap:  Neural networks composed of basic units: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= one linear output (in a hidden or output layer)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input to the layer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weight 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= bias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354" y="3323985"/>
            <a:ext cx="3301634" cy="21967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573288" y="4123644"/>
                <a:ext cx="37645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288" y="4123644"/>
                <a:ext cx="3764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55171" y="3508362"/>
                <a:ext cx="35375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171" y="3508362"/>
                <a:ext cx="3537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787506" y="5070038"/>
                <a:ext cx="3676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506" y="5070038"/>
                <a:ext cx="36766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8223596" y="4084385"/>
            <a:ext cx="442414" cy="182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930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44617</TotalTime>
  <Words>2488</Words>
  <Application>Microsoft Office PowerPoint</Application>
  <PresentationFormat>Widescreen</PresentationFormat>
  <Paragraphs>605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Cambria Math</vt:lpstr>
      <vt:lpstr>Courier New</vt:lpstr>
      <vt:lpstr>Wingdings</vt:lpstr>
      <vt:lpstr>Retrospect</vt:lpstr>
      <vt:lpstr>Lecture 10  Convolutional and  Deep Neural Networks</vt:lpstr>
      <vt:lpstr>Outline</vt:lpstr>
      <vt:lpstr>Large-Scale Image Classification</vt:lpstr>
      <vt:lpstr>ImageNet (2009) </vt:lpstr>
      <vt:lpstr>ILSVRC </vt:lpstr>
      <vt:lpstr>Deep Networks Enter 2012</vt:lpstr>
      <vt:lpstr>Alex Net</vt:lpstr>
      <vt:lpstr>Outline</vt:lpstr>
      <vt:lpstr>Neural Network Units</vt:lpstr>
      <vt:lpstr>Linear Feature</vt:lpstr>
      <vt:lpstr>Tuning to a Feature </vt:lpstr>
      <vt:lpstr>Classifying a Nonlinear Region</vt:lpstr>
      <vt:lpstr>What about a More Complicated Region?</vt:lpstr>
      <vt:lpstr>Use Multiple Layers</vt:lpstr>
      <vt:lpstr>Can you Classify This?</vt:lpstr>
      <vt:lpstr>Build a Deep Neural Network</vt:lpstr>
      <vt:lpstr>Biological Inspiration</vt:lpstr>
      <vt:lpstr>History and Why Now?</vt:lpstr>
      <vt:lpstr>Outline</vt:lpstr>
      <vt:lpstr>Local Features</vt:lpstr>
      <vt:lpstr>Local Features</vt:lpstr>
      <vt:lpstr>Localization via a Sliding Window</vt:lpstr>
      <vt:lpstr>Convolution in 1D</vt:lpstr>
      <vt:lpstr>1D Convolution Example</vt:lpstr>
      <vt:lpstr>Properties of Convolution</vt:lpstr>
      <vt:lpstr>Convolution in 2D</vt:lpstr>
      <vt:lpstr>Convolution and Matched Filter</vt:lpstr>
      <vt:lpstr>Terminology</vt:lpstr>
      <vt:lpstr>Boundary Conditions</vt:lpstr>
      <vt:lpstr>Convolution 2D Example </vt:lpstr>
      <vt:lpstr>Example Convolution in Python</vt:lpstr>
      <vt:lpstr>Example Kernel</vt:lpstr>
      <vt:lpstr>Computing Gradients in Scipy</vt:lpstr>
      <vt:lpstr>Using Convolutions for Averaging</vt:lpstr>
      <vt:lpstr>Outline</vt:lpstr>
      <vt:lpstr>Classic CNN Structure</vt:lpstr>
      <vt:lpstr>Convolutional Inputs &amp; Outputs</vt:lpstr>
      <vt:lpstr>Convolutions with Multiple Channels</vt:lpstr>
      <vt:lpstr>Activation and Sub-Sampling</vt:lpstr>
      <vt:lpstr>Convolution vs Fully Connected</vt:lpstr>
      <vt:lpstr>Outline</vt:lpstr>
      <vt:lpstr>Creating Convolutional Layers in Keras</vt:lpstr>
      <vt:lpstr>Example 1:  Gradients of a BW image</vt:lpstr>
      <vt:lpstr>Create a Layer in Keras</vt:lpstr>
      <vt:lpstr>Set the Weights</vt:lpstr>
      <vt:lpstr>Perform Convolution in Keras</vt:lpstr>
      <vt:lpstr>Example 2:  Color Input</vt:lpstr>
      <vt:lpstr>Create the Layer in Keras</vt:lpstr>
      <vt:lpstr>Set the Weights</vt:lpstr>
      <vt:lpstr>Perform Convolution</vt:lpstr>
      <vt:lpstr>First layer filter in AlexNet</vt:lpstr>
      <vt:lpstr>Outline</vt:lpstr>
      <vt:lpstr>Indexing Multi-Layer Networks</vt:lpstr>
      <vt:lpstr>Back-Propagation in Convolutional Layers</vt:lpstr>
      <vt:lpstr>Gradient Details</vt:lpstr>
      <vt:lpstr>Gradient With Respect to Weights</vt:lpstr>
      <vt:lpstr>GPUs</vt:lpstr>
      <vt:lpstr>Outline</vt:lpstr>
      <vt:lpstr>Pre-Trained Networks</vt:lpstr>
      <vt:lpstr>VGG16</vt:lpstr>
      <vt:lpstr>Loading the Pre-Trained Network</vt:lpstr>
      <vt:lpstr>Display the Network</vt:lpstr>
      <vt:lpstr>Get Some Test Images</vt:lpstr>
      <vt:lpstr>Make Predictions </vt:lpstr>
      <vt:lpstr>ImageNet Classification can be Hard</vt:lpstr>
      <vt:lpstr>Intermediate Layers</vt:lpstr>
      <vt:lpstr>Try It Yourself!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667</cp:revision>
  <cp:lastPrinted>2016-11-15T13:10:04Z</cp:lastPrinted>
  <dcterms:created xsi:type="dcterms:W3CDTF">2015-03-22T11:15:32Z</dcterms:created>
  <dcterms:modified xsi:type="dcterms:W3CDTF">2017-11-18T15:12:04Z</dcterms:modified>
</cp:coreProperties>
</file>